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1"/>
  </p:notesMasterIdLst>
  <p:sldIdLst>
    <p:sldId id="270" r:id="rId2"/>
    <p:sldId id="613" r:id="rId3"/>
    <p:sldId id="651" r:id="rId4"/>
    <p:sldId id="662" r:id="rId5"/>
    <p:sldId id="673" r:id="rId6"/>
    <p:sldId id="642" r:id="rId7"/>
    <p:sldId id="663" r:id="rId8"/>
    <p:sldId id="677" r:id="rId9"/>
    <p:sldId id="675" r:id="rId10"/>
    <p:sldId id="664" r:id="rId11"/>
    <p:sldId id="676" r:id="rId12"/>
    <p:sldId id="679" r:id="rId13"/>
    <p:sldId id="665" r:id="rId14"/>
    <p:sldId id="680" r:id="rId15"/>
    <p:sldId id="681" r:id="rId16"/>
    <p:sldId id="684" r:id="rId17"/>
    <p:sldId id="685" r:id="rId18"/>
    <p:sldId id="687" r:id="rId19"/>
    <p:sldId id="374" r:id="rId20"/>
  </p:sldIdLst>
  <p:sldSz cx="12192000" cy="6858000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hász Anikó dr." initials="JAd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192"/>
    <a:srgbClr val="942EA8"/>
    <a:srgbClr val="7BB849"/>
    <a:srgbClr val="EF8D4B"/>
    <a:srgbClr val="003300"/>
    <a:srgbClr val="E05344"/>
    <a:srgbClr val="F97376"/>
    <a:srgbClr val="EAEAEA"/>
    <a:srgbClr val="AAB0B0"/>
    <a:srgbClr val="A7C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Közepesen sötét stílus 1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Világos stílus 1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Sötét stílus 2 – 5./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Közepesen sötét stílus 3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Közepesen sötét stílus 1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Közepesen sötét stílus 3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Sötét stílus 2 – 3./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4" autoAdjust="0"/>
    <p:restoredTop sz="88560" autoAdjust="0"/>
  </p:normalViewPr>
  <p:slideViewPr>
    <p:cSldViewPr snapToGrid="0">
      <p:cViewPr varScale="1">
        <p:scale>
          <a:sx n="61" d="100"/>
          <a:sy n="61" d="100"/>
        </p:scale>
        <p:origin x="9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A5136-DEA5-418E-A9DF-0F853A2A4689}" type="doc">
      <dgm:prSet loTypeId="urn:microsoft.com/office/officeart/2005/8/layout/hProcess7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3B2416C9-5260-4A72-85B3-11E964D18E4F}">
      <dgm:prSet phldrT="[Szöveg]" custT="1"/>
      <dgm:spPr/>
      <dgm:t>
        <a:bodyPr/>
        <a:lstStyle/>
        <a:p>
          <a:r>
            <a:rPr lang="hu-HU" sz="3200" b="1" u="sng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Vidékfejlesztés II. pillér </a:t>
          </a:r>
        </a:p>
      </dgm:t>
    </dgm:pt>
    <dgm:pt modelId="{B144E9CE-11FA-4236-93D2-045FA5E8A536}" type="parTrans" cxnId="{CAC756BD-EB55-43AB-A110-836D28850682}">
      <dgm:prSet/>
      <dgm:spPr/>
      <dgm:t>
        <a:bodyPr/>
        <a:lstStyle/>
        <a:p>
          <a:endParaRPr lang="hu-HU"/>
        </a:p>
      </dgm:t>
    </dgm:pt>
    <dgm:pt modelId="{C917DA56-2C41-4110-B612-83D0C8B1AFE8}" type="sibTrans" cxnId="{CAC756BD-EB55-43AB-A110-836D28850682}">
      <dgm:prSet/>
      <dgm:spPr/>
      <dgm:t>
        <a:bodyPr/>
        <a:lstStyle/>
        <a:p>
          <a:endParaRPr lang="hu-HU"/>
        </a:p>
      </dgm:t>
    </dgm:pt>
    <dgm:pt modelId="{AA79745B-F662-4FD9-9B2F-52828170C1E0}">
      <dgm:prSet phldrT="[Szöveg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Agrár-környezetgazdálkodás (AKG)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Ökogazdálkodás</a:t>
          </a:r>
          <a:endParaRPr lang="hu-HU" sz="2800" b="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Natura</a:t>
          </a: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2000 kompenzáció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Erdészeti intézkedések</a:t>
          </a:r>
        </a:p>
      </dgm:t>
    </dgm:pt>
    <dgm:pt modelId="{35C8CCC6-D271-4F28-9031-E08ECF056405}" type="parTrans" cxnId="{7A0F3978-46F0-4BE7-AAFF-639053FE7893}">
      <dgm:prSet/>
      <dgm:spPr/>
      <dgm:t>
        <a:bodyPr/>
        <a:lstStyle/>
        <a:p>
          <a:endParaRPr lang="hu-HU"/>
        </a:p>
      </dgm:t>
    </dgm:pt>
    <dgm:pt modelId="{D11AA970-7786-43E0-A719-D650B37F6771}" type="sibTrans" cxnId="{7A0F3978-46F0-4BE7-AAFF-639053FE7893}">
      <dgm:prSet/>
      <dgm:spPr/>
      <dgm:t>
        <a:bodyPr/>
        <a:lstStyle/>
        <a:p>
          <a:endParaRPr lang="hu-HU"/>
        </a:p>
      </dgm:t>
    </dgm:pt>
    <dgm:pt modelId="{25332177-E731-4E9A-AB2F-9DB087EDC6D0}">
      <dgm:prSet phldrT="[Szöveg]" custT="1"/>
      <dgm:spPr/>
      <dgm:t>
        <a:bodyPr/>
        <a:lstStyle/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4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Alap jövedelem támogatás (BISS)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400" b="0" u="none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Agro-ökológiai</a:t>
          </a:r>
          <a:r>
            <a:rPr lang="hu-HU" sz="24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Alapprogram (AÖP)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Kisgazdaságok egyszerűsített támogatása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Termeléshez kötött támogatások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Redisztributív kifizetés</a:t>
          </a:r>
        </a:p>
      </dgm:t>
    </dgm:pt>
    <dgm:pt modelId="{FB438DEF-5999-4D3D-A409-AB9FE54A4E78}" type="parTrans" cxnId="{9F8B8091-8BA0-4BE7-ABF7-7C332879A232}">
      <dgm:prSet/>
      <dgm:spPr/>
      <dgm:t>
        <a:bodyPr/>
        <a:lstStyle/>
        <a:p>
          <a:endParaRPr lang="hu-HU"/>
        </a:p>
      </dgm:t>
    </dgm:pt>
    <dgm:pt modelId="{0D97CD8B-6778-44B5-BD0C-56DAE594B61E}" type="sibTrans" cxnId="{9F8B8091-8BA0-4BE7-ABF7-7C332879A232}">
      <dgm:prSet/>
      <dgm:spPr/>
      <dgm:t>
        <a:bodyPr/>
        <a:lstStyle/>
        <a:p>
          <a:endParaRPr lang="hu-HU"/>
        </a:p>
      </dgm:t>
    </dgm:pt>
    <dgm:pt modelId="{E2BB41D3-D6E2-4CAB-AAF0-2A3D5497A7E1}">
      <dgm:prSet phldrT="[Szöveg]" custT="1"/>
      <dgm:spPr/>
      <dgm:t>
        <a:bodyPr/>
        <a:lstStyle/>
        <a:p>
          <a:r>
            <a:rPr lang="hu-HU" sz="2800" b="1" u="sng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Közvetlen támogatás I. pillér</a:t>
          </a:r>
        </a:p>
      </dgm:t>
    </dgm:pt>
    <dgm:pt modelId="{44DF2BA0-8CDC-4B35-8390-F1CE3423B765}" type="parTrans" cxnId="{922D7E97-1138-47F1-870B-82D732B6104C}">
      <dgm:prSet/>
      <dgm:spPr/>
      <dgm:t>
        <a:bodyPr/>
        <a:lstStyle/>
        <a:p>
          <a:endParaRPr lang="hu-HU"/>
        </a:p>
      </dgm:t>
    </dgm:pt>
    <dgm:pt modelId="{7836827B-9CA1-41A2-9D83-36C8EA7DF876}" type="sibTrans" cxnId="{922D7E97-1138-47F1-870B-82D732B6104C}">
      <dgm:prSet/>
      <dgm:spPr/>
      <dgm:t>
        <a:bodyPr/>
        <a:lstStyle/>
        <a:p>
          <a:endParaRPr lang="hu-HU"/>
        </a:p>
      </dgm:t>
    </dgm:pt>
    <dgm:pt modelId="{E9D912B9-124E-4F52-8F54-8BA0DE9803E3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hu-HU" sz="2800" b="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E111997-84FD-4D28-92B6-9EBA698AF11B}" type="parTrans" cxnId="{BAB3AA5B-F58E-4ADE-8D39-BD37148BF077}">
      <dgm:prSet/>
      <dgm:spPr/>
      <dgm:t>
        <a:bodyPr/>
        <a:lstStyle/>
        <a:p>
          <a:endParaRPr lang="hu-HU"/>
        </a:p>
      </dgm:t>
    </dgm:pt>
    <dgm:pt modelId="{FDF6BBEA-59BE-4120-8E12-03A9EF88B788}" type="sibTrans" cxnId="{BAB3AA5B-F58E-4ADE-8D39-BD37148BF077}">
      <dgm:prSet/>
      <dgm:spPr/>
      <dgm:t>
        <a:bodyPr/>
        <a:lstStyle/>
        <a:p>
          <a:endParaRPr lang="hu-HU"/>
        </a:p>
      </dgm:t>
    </dgm:pt>
    <dgm:pt modelId="{1215E6AA-0CCD-4F6B-8D7D-297EB23E5A58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rgbClr val="FF0000"/>
              </a:solidFill>
              <a:latin typeface="+mn-lt"/>
              <a:cs typeface="Calibri Light" panose="020F0302020204030204" pitchFamily="34" charset="0"/>
            </a:rPr>
            <a:t>- Beruházások</a:t>
          </a:r>
        </a:p>
      </dgm:t>
    </dgm:pt>
    <dgm:pt modelId="{4F6E6D44-4993-4193-90EC-140D4B561DCA}" type="parTrans" cxnId="{C1C51C6D-2927-4877-9D35-B5F10A57A4CC}">
      <dgm:prSet/>
      <dgm:spPr/>
      <dgm:t>
        <a:bodyPr/>
        <a:lstStyle/>
        <a:p>
          <a:endParaRPr lang="hu-HU"/>
        </a:p>
      </dgm:t>
    </dgm:pt>
    <dgm:pt modelId="{54464600-043C-4CBD-9F06-3AAEFB0DE772}" type="sibTrans" cxnId="{C1C51C6D-2927-4877-9D35-B5F10A57A4CC}">
      <dgm:prSet/>
      <dgm:spPr/>
      <dgm:t>
        <a:bodyPr/>
        <a:lstStyle/>
        <a:p>
          <a:endParaRPr lang="hu-HU"/>
        </a:p>
      </dgm:t>
    </dgm:pt>
    <dgm:pt modelId="{27E066F0-FD99-4D66-9593-1B4C16A3B510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rgbClr val="FF0000"/>
              </a:solidFill>
              <a:latin typeface="+mn-lt"/>
              <a:cs typeface="Calibri Light" panose="020F0302020204030204" pitchFamily="34" charset="0"/>
            </a:rPr>
            <a:t>- Együttműködés</a:t>
          </a:r>
        </a:p>
      </dgm:t>
    </dgm:pt>
    <dgm:pt modelId="{C3376CD8-7FAD-4525-AB42-58114A46B639}" type="parTrans" cxnId="{E6AB8A41-8089-424D-B145-B8A770B45C05}">
      <dgm:prSet/>
      <dgm:spPr/>
      <dgm:t>
        <a:bodyPr/>
        <a:lstStyle/>
        <a:p>
          <a:endParaRPr lang="hu-HU"/>
        </a:p>
      </dgm:t>
    </dgm:pt>
    <dgm:pt modelId="{FF73E0FB-7F23-4270-A837-7846C02BA711}" type="sibTrans" cxnId="{E6AB8A41-8089-424D-B145-B8A770B45C05}">
      <dgm:prSet/>
      <dgm:spPr/>
      <dgm:t>
        <a:bodyPr/>
        <a:lstStyle/>
        <a:p>
          <a:endParaRPr lang="hu-HU"/>
        </a:p>
      </dgm:t>
    </dgm:pt>
    <dgm:pt modelId="{17207C74-E152-4FAB-BCF9-C649B59DFD65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Kockázatkezelés</a:t>
          </a:r>
        </a:p>
      </dgm:t>
    </dgm:pt>
    <dgm:pt modelId="{67387E11-50CE-4B69-8F20-453DCF7E6479}" type="parTrans" cxnId="{B2B14681-7870-4D8D-B790-26D217B94323}">
      <dgm:prSet/>
      <dgm:spPr/>
      <dgm:t>
        <a:bodyPr/>
        <a:lstStyle/>
        <a:p>
          <a:endParaRPr lang="hu-HU"/>
        </a:p>
      </dgm:t>
    </dgm:pt>
    <dgm:pt modelId="{F0204225-AF96-4BB4-9EF0-DE2499905FA7}" type="sibTrans" cxnId="{B2B14681-7870-4D8D-B790-26D217B94323}">
      <dgm:prSet/>
      <dgm:spPr/>
      <dgm:t>
        <a:bodyPr/>
        <a:lstStyle/>
        <a:p>
          <a:endParaRPr lang="hu-HU"/>
        </a:p>
      </dgm:t>
    </dgm:pt>
    <dgm:pt modelId="{5792E6EB-E7FB-4BEE-8CC1-29BC4E398381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Tudásátadás és információcsere</a:t>
          </a:r>
        </a:p>
      </dgm:t>
    </dgm:pt>
    <dgm:pt modelId="{0B472BA5-4A05-483A-825F-2B7E3782BEC2}" type="parTrans" cxnId="{FD4A2896-349E-4F79-BF5E-DEE3AE0D3622}">
      <dgm:prSet/>
      <dgm:spPr/>
      <dgm:t>
        <a:bodyPr/>
        <a:lstStyle/>
        <a:p>
          <a:endParaRPr lang="hu-HU"/>
        </a:p>
      </dgm:t>
    </dgm:pt>
    <dgm:pt modelId="{0E68C952-7D64-42E5-A73D-8D32F735B18F}" type="sibTrans" cxnId="{FD4A2896-349E-4F79-BF5E-DEE3AE0D3622}">
      <dgm:prSet/>
      <dgm:spPr/>
      <dgm:t>
        <a:bodyPr/>
        <a:lstStyle/>
        <a:p>
          <a:endParaRPr lang="hu-HU"/>
        </a:p>
      </dgm:t>
    </dgm:pt>
    <dgm:pt modelId="{72FA0973-6E37-45CF-BE55-B27FA7CA500A}" type="pres">
      <dgm:prSet presAssocID="{4D2A5136-DEA5-418E-A9DF-0F853A2A46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23ECBDD-FD05-408A-A833-7491EA34D63D}" type="pres">
      <dgm:prSet presAssocID="{E2BB41D3-D6E2-4CAB-AAF0-2A3D5497A7E1}" presName="compositeNode" presStyleCnt="0">
        <dgm:presLayoutVars>
          <dgm:bulletEnabled val="1"/>
        </dgm:presLayoutVars>
      </dgm:prSet>
      <dgm:spPr/>
    </dgm:pt>
    <dgm:pt modelId="{91D147F9-886D-4E53-8321-9A6DDAF5CD27}" type="pres">
      <dgm:prSet presAssocID="{E2BB41D3-D6E2-4CAB-AAF0-2A3D5497A7E1}" presName="bgRect" presStyleLbl="node1" presStyleIdx="0" presStyleCnt="2" custScaleX="97221" custScaleY="100000" custLinFactNeighborX="-242"/>
      <dgm:spPr/>
      <dgm:t>
        <a:bodyPr/>
        <a:lstStyle/>
        <a:p>
          <a:endParaRPr lang="hu-HU"/>
        </a:p>
      </dgm:t>
    </dgm:pt>
    <dgm:pt modelId="{4467212A-F763-47C0-9E8C-C13AB3D5D9EE}" type="pres">
      <dgm:prSet presAssocID="{E2BB41D3-D6E2-4CAB-AAF0-2A3D5497A7E1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A13F339-9AB2-4182-AA8C-455AF31710D4}" type="pres">
      <dgm:prSet presAssocID="{E2BB41D3-D6E2-4CAB-AAF0-2A3D5497A7E1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EB1BE2-34DA-4027-AEF9-C138306668F6}" type="pres">
      <dgm:prSet presAssocID="{7836827B-9CA1-41A2-9D83-36C8EA7DF876}" presName="hSp" presStyleCnt="0"/>
      <dgm:spPr/>
    </dgm:pt>
    <dgm:pt modelId="{A212DB90-AC5C-4254-84E9-8B05F4A5D75E}" type="pres">
      <dgm:prSet presAssocID="{7836827B-9CA1-41A2-9D83-36C8EA7DF876}" presName="vProcSp" presStyleCnt="0"/>
      <dgm:spPr/>
    </dgm:pt>
    <dgm:pt modelId="{708362AF-47FA-4825-9DC8-07EEFB86E225}" type="pres">
      <dgm:prSet presAssocID="{7836827B-9CA1-41A2-9D83-36C8EA7DF876}" presName="vSp1" presStyleCnt="0"/>
      <dgm:spPr/>
    </dgm:pt>
    <dgm:pt modelId="{F1E93752-5EEF-4ABB-A148-7FC679D7A4B6}" type="pres">
      <dgm:prSet presAssocID="{7836827B-9CA1-41A2-9D83-36C8EA7DF876}" presName="simulatedConn" presStyleLbl="solidFgAcc1" presStyleIdx="0" presStyleCnt="1" custLinFactNeighborX="1001" custLinFactNeighborY="-59470"/>
      <dgm:spPr>
        <a:noFill/>
        <a:ln>
          <a:noFill/>
        </a:ln>
      </dgm:spPr>
    </dgm:pt>
    <dgm:pt modelId="{9FE169D7-1E74-4621-9069-50F07FE1833F}" type="pres">
      <dgm:prSet presAssocID="{7836827B-9CA1-41A2-9D83-36C8EA7DF876}" presName="vSp2" presStyleCnt="0"/>
      <dgm:spPr/>
    </dgm:pt>
    <dgm:pt modelId="{9E1AF157-8326-4B91-B8C7-0B187E591B02}" type="pres">
      <dgm:prSet presAssocID="{7836827B-9CA1-41A2-9D83-36C8EA7DF876}" presName="sibTrans" presStyleCnt="0"/>
      <dgm:spPr/>
    </dgm:pt>
    <dgm:pt modelId="{06D0E180-F02A-4C7D-84DA-B0881C03FFBC}" type="pres">
      <dgm:prSet presAssocID="{3B2416C9-5260-4A72-85B3-11E964D18E4F}" presName="compositeNode" presStyleCnt="0">
        <dgm:presLayoutVars>
          <dgm:bulletEnabled val="1"/>
        </dgm:presLayoutVars>
      </dgm:prSet>
      <dgm:spPr/>
    </dgm:pt>
    <dgm:pt modelId="{4FFF5041-A3AB-4000-B7B8-957227AB3A29}" type="pres">
      <dgm:prSet presAssocID="{3B2416C9-5260-4A72-85B3-11E964D18E4F}" presName="bgRect" presStyleLbl="node1" presStyleIdx="1" presStyleCnt="2" custScaleX="117953" custScaleY="100000" custLinFactNeighborX="-136"/>
      <dgm:spPr/>
      <dgm:t>
        <a:bodyPr/>
        <a:lstStyle/>
        <a:p>
          <a:endParaRPr lang="hu-HU"/>
        </a:p>
      </dgm:t>
    </dgm:pt>
    <dgm:pt modelId="{A8E9AA67-C5A8-4C8D-B44F-AC80880D72D8}" type="pres">
      <dgm:prSet presAssocID="{3B2416C9-5260-4A72-85B3-11E964D18E4F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2F0B389-F70C-4748-80D2-2B5C80A3B2D5}" type="pres">
      <dgm:prSet presAssocID="{3B2416C9-5260-4A72-85B3-11E964D18E4F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655BF38-AFA5-49B6-BFE0-307A9EFBD808}" type="presOf" srcId="{AA79745B-F662-4FD9-9B2F-52828170C1E0}" destId="{92F0B389-F70C-4748-80D2-2B5C80A3B2D5}" srcOrd="0" destOrd="0" presId="urn:microsoft.com/office/officeart/2005/8/layout/hProcess7"/>
    <dgm:cxn modelId="{BAB3AA5B-F58E-4ADE-8D39-BD37148BF077}" srcId="{3B2416C9-5260-4A72-85B3-11E964D18E4F}" destId="{E9D912B9-124E-4F52-8F54-8BA0DE9803E3}" srcOrd="5" destOrd="0" parTransId="{BE111997-84FD-4D28-92B6-9EBA698AF11B}" sibTransId="{FDF6BBEA-59BE-4120-8E12-03A9EF88B788}"/>
    <dgm:cxn modelId="{922D7E97-1138-47F1-870B-82D732B6104C}" srcId="{4D2A5136-DEA5-418E-A9DF-0F853A2A4689}" destId="{E2BB41D3-D6E2-4CAB-AAF0-2A3D5497A7E1}" srcOrd="0" destOrd="0" parTransId="{44DF2BA0-8CDC-4B35-8390-F1CE3423B765}" sibTransId="{7836827B-9CA1-41A2-9D83-36C8EA7DF876}"/>
    <dgm:cxn modelId="{FD4A2896-349E-4F79-BF5E-DEE3AE0D3622}" srcId="{3B2416C9-5260-4A72-85B3-11E964D18E4F}" destId="{5792E6EB-E7FB-4BEE-8CC1-29BC4E398381}" srcOrd="4" destOrd="0" parTransId="{0B472BA5-4A05-483A-825F-2B7E3782BEC2}" sibTransId="{0E68C952-7D64-42E5-A73D-8D32F735B18F}"/>
    <dgm:cxn modelId="{B678C664-6522-46A9-B5FE-548268459130}" type="presOf" srcId="{4D2A5136-DEA5-418E-A9DF-0F853A2A4689}" destId="{72FA0973-6E37-45CF-BE55-B27FA7CA500A}" srcOrd="0" destOrd="0" presId="urn:microsoft.com/office/officeart/2005/8/layout/hProcess7"/>
    <dgm:cxn modelId="{7A0F3978-46F0-4BE7-AAFF-639053FE7893}" srcId="{3B2416C9-5260-4A72-85B3-11E964D18E4F}" destId="{AA79745B-F662-4FD9-9B2F-52828170C1E0}" srcOrd="0" destOrd="0" parTransId="{35C8CCC6-D271-4F28-9031-E08ECF056405}" sibTransId="{D11AA970-7786-43E0-A719-D650B37F6771}"/>
    <dgm:cxn modelId="{9F8B8091-8BA0-4BE7-ABF7-7C332879A232}" srcId="{E2BB41D3-D6E2-4CAB-AAF0-2A3D5497A7E1}" destId="{25332177-E731-4E9A-AB2F-9DB087EDC6D0}" srcOrd="0" destOrd="0" parTransId="{FB438DEF-5999-4D3D-A409-AB9FE54A4E78}" sibTransId="{0D97CD8B-6778-44B5-BD0C-56DAE594B61E}"/>
    <dgm:cxn modelId="{21322BE2-A7E7-4D6E-940C-46C81EE003FD}" type="presOf" srcId="{5792E6EB-E7FB-4BEE-8CC1-29BC4E398381}" destId="{92F0B389-F70C-4748-80D2-2B5C80A3B2D5}" srcOrd="0" destOrd="4" presId="urn:microsoft.com/office/officeart/2005/8/layout/hProcess7"/>
    <dgm:cxn modelId="{F1323007-5162-4637-BB77-5D0236A3AF96}" type="presOf" srcId="{3B2416C9-5260-4A72-85B3-11E964D18E4F}" destId="{4FFF5041-A3AB-4000-B7B8-957227AB3A29}" srcOrd="0" destOrd="0" presId="urn:microsoft.com/office/officeart/2005/8/layout/hProcess7"/>
    <dgm:cxn modelId="{66CF639D-6389-4EF7-9604-769B060504C8}" type="presOf" srcId="{E2BB41D3-D6E2-4CAB-AAF0-2A3D5497A7E1}" destId="{4467212A-F763-47C0-9E8C-C13AB3D5D9EE}" srcOrd="1" destOrd="0" presId="urn:microsoft.com/office/officeart/2005/8/layout/hProcess7"/>
    <dgm:cxn modelId="{E6AB8A41-8089-424D-B145-B8A770B45C05}" srcId="{3B2416C9-5260-4A72-85B3-11E964D18E4F}" destId="{27E066F0-FD99-4D66-9593-1B4C16A3B510}" srcOrd="2" destOrd="0" parTransId="{C3376CD8-7FAD-4525-AB42-58114A46B639}" sibTransId="{FF73E0FB-7F23-4270-A837-7846C02BA711}"/>
    <dgm:cxn modelId="{AFDA77C5-B8BC-488A-9293-F35E8A4B301C}" type="presOf" srcId="{E2BB41D3-D6E2-4CAB-AAF0-2A3D5497A7E1}" destId="{91D147F9-886D-4E53-8321-9A6DDAF5CD27}" srcOrd="0" destOrd="0" presId="urn:microsoft.com/office/officeart/2005/8/layout/hProcess7"/>
    <dgm:cxn modelId="{F9D18527-58E9-4D5F-B900-E50CBDC2ED80}" type="presOf" srcId="{1215E6AA-0CCD-4F6B-8D7D-297EB23E5A58}" destId="{92F0B389-F70C-4748-80D2-2B5C80A3B2D5}" srcOrd="0" destOrd="1" presId="urn:microsoft.com/office/officeart/2005/8/layout/hProcess7"/>
    <dgm:cxn modelId="{5AC2DCB6-23B7-4F6B-9FD0-743D2076A5C7}" type="presOf" srcId="{3B2416C9-5260-4A72-85B3-11E964D18E4F}" destId="{A8E9AA67-C5A8-4C8D-B44F-AC80880D72D8}" srcOrd="1" destOrd="0" presId="urn:microsoft.com/office/officeart/2005/8/layout/hProcess7"/>
    <dgm:cxn modelId="{CAC756BD-EB55-43AB-A110-836D28850682}" srcId="{4D2A5136-DEA5-418E-A9DF-0F853A2A4689}" destId="{3B2416C9-5260-4A72-85B3-11E964D18E4F}" srcOrd="1" destOrd="0" parTransId="{B144E9CE-11FA-4236-93D2-045FA5E8A536}" sibTransId="{C917DA56-2C41-4110-B612-83D0C8B1AFE8}"/>
    <dgm:cxn modelId="{B2B14681-7870-4D8D-B790-26D217B94323}" srcId="{3B2416C9-5260-4A72-85B3-11E964D18E4F}" destId="{17207C74-E152-4FAB-BCF9-C649B59DFD65}" srcOrd="3" destOrd="0" parTransId="{67387E11-50CE-4B69-8F20-453DCF7E6479}" sibTransId="{F0204225-AF96-4BB4-9EF0-DE2499905FA7}"/>
    <dgm:cxn modelId="{C1C51C6D-2927-4877-9D35-B5F10A57A4CC}" srcId="{3B2416C9-5260-4A72-85B3-11E964D18E4F}" destId="{1215E6AA-0CCD-4F6B-8D7D-297EB23E5A58}" srcOrd="1" destOrd="0" parTransId="{4F6E6D44-4993-4193-90EC-140D4B561DCA}" sibTransId="{54464600-043C-4CBD-9F06-3AAEFB0DE772}"/>
    <dgm:cxn modelId="{292DC128-72CE-41F9-BC40-248FC0849A28}" type="presOf" srcId="{E9D912B9-124E-4F52-8F54-8BA0DE9803E3}" destId="{92F0B389-F70C-4748-80D2-2B5C80A3B2D5}" srcOrd="0" destOrd="5" presId="urn:microsoft.com/office/officeart/2005/8/layout/hProcess7"/>
    <dgm:cxn modelId="{E919CC08-F6FC-4F1E-AB07-B14E97924981}" type="presOf" srcId="{27E066F0-FD99-4D66-9593-1B4C16A3B510}" destId="{92F0B389-F70C-4748-80D2-2B5C80A3B2D5}" srcOrd="0" destOrd="2" presId="urn:microsoft.com/office/officeart/2005/8/layout/hProcess7"/>
    <dgm:cxn modelId="{42F6F5B0-6379-4FEC-B947-AFD156C7E852}" type="presOf" srcId="{17207C74-E152-4FAB-BCF9-C649B59DFD65}" destId="{92F0B389-F70C-4748-80D2-2B5C80A3B2D5}" srcOrd="0" destOrd="3" presId="urn:microsoft.com/office/officeart/2005/8/layout/hProcess7"/>
    <dgm:cxn modelId="{F4E00EDA-4F3E-4A43-BE2E-900A97E0119C}" type="presOf" srcId="{25332177-E731-4E9A-AB2F-9DB087EDC6D0}" destId="{5A13F339-9AB2-4182-AA8C-455AF31710D4}" srcOrd="0" destOrd="0" presId="urn:microsoft.com/office/officeart/2005/8/layout/hProcess7"/>
    <dgm:cxn modelId="{90D18D78-9A27-4DD4-989D-2FFE4E4F8FC9}" type="presParOf" srcId="{72FA0973-6E37-45CF-BE55-B27FA7CA500A}" destId="{F23ECBDD-FD05-408A-A833-7491EA34D63D}" srcOrd="0" destOrd="0" presId="urn:microsoft.com/office/officeart/2005/8/layout/hProcess7"/>
    <dgm:cxn modelId="{801FCFA2-FBE8-4705-8DE4-93E06A64F934}" type="presParOf" srcId="{F23ECBDD-FD05-408A-A833-7491EA34D63D}" destId="{91D147F9-886D-4E53-8321-9A6DDAF5CD27}" srcOrd="0" destOrd="0" presId="urn:microsoft.com/office/officeart/2005/8/layout/hProcess7"/>
    <dgm:cxn modelId="{BC935F1C-F33F-455A-B2AB-3EBCFD4E5808}" type="presParOf" srcId="{F23ECBDD-FD05-408A-A833-7491EA34D63D}" destId="{4467212A-F763-47C0-9E8C-C13AB3D5D9EE}" srcOrd="1" destOrd="0" presId="urn:microsoft.com/office/officeart/2005/8/layout/hProcess7"/>
    <dgm:cxn modelId="{8D6377C4-4849-4C6D-B1E2-5314DF58593E}" type="presParOf" srcId="{F23ECBDD-FD05-408A-A833-7491EA34D63D}" destId="{5A13F339-9AB2-4182-AA8C-455AF31710D4}" srcOrd="2" destOrd="0" presId="urn:microsoft.com/office/officeart/2005/8/layout/hProcess7"/>
    <dgm:cxn modelId="{73879E56-242D-41AB-8436-705B8F7C7BD8}" type="presParOf" srcId="{72FA0973-6E37-45CF-BE55-B27FA7CA500A}" destId="{84EB1BE2-34DA-4027-AEF9-C138306668F6}" srcOrd="1" destOrd="0" presId="urn:microsoft.com/office/officeart/2005/8/layout/hProcess7"/>
    <dgm:cxn modelId="{3254FD87-1063-4DC2-B6ED-D853C5E66E95}" type="presParOf" srcId="{72FA0973-6E37-45CF-BE55-B27FA7CA500A}" destId="{A212DB90-AC5C-4254-84E9-8B05F4A5D75E}" srcOrd="2" destOrd="0" presId="urn:microsoft.com/office/officeart/2005/8/layout/hProcess7"/>
    <dgm:cxn modelId="{256D7F2C-9912-4EA9-8E5D-21D05F6EBC96}" type="presParOf" srcId="{A212DB90-AC5C-4254-84E9-8B05F4A5D75E}" destId="{708362AF-47FA-4825-9DC8-07EEFB86E225}" srcOrd="0" destOrd="0" presId="urn:microsoft.com/office/officeart/2005/8/layout/hProcess7"/>
    <dgm:cxn modelId="{7B4EBDE9-D4F8-4D63-B45B-558D5FA9475C}" type="presParOf" srcId="{A212DB90-AC5C-4254-84E9-8B05F4A5D75E}" destId="{F1E93752-5EEF-4ABB-A148-7FC679D7A4B6}" srcOrd="1" destOrd="0" presId="urn:microsoft.com/office/officeart/2005/8/layout/hProcess7"/>
    <dgm:cxn modelId="{19671DA9-E636-4F98-B183-1FCF64344FB1}" type="presParOf" srcId="{A212DB90-AC5C-4254-84E9-8B05F4A5D75E}" destId="{9FE169D7-1E74-4621-9069-50F07FE1833F}" srcOrd="2" destOrd="0" presId="urn:microsoft.com/office/officeart/2005/8/layout/hProcess7"/>
    <dgm:cxn modelId="{72D5D0F8-5D8D-42D2-8CD6-063C8E73C418}" type="presParOf" srcId="{72FA0973-6E37-45CF-BE55-B27FA7CA500A}" destId="{9E1AF157-8326-4B91-B8C7-0B187E591B02}" srcOrd="3" destOrd="0" presId="urn:microsoft.com/office/officeart/2005/8/layout/hProcess7"/>
    <dgm:cxn modelId="{084FA302-FAFD-461B-8D0F-93E325E78AF0}" type="presParOf" srcId="{72FA0973-6E37-45CF-BE55-B27FA7CA500A}" destId="{06D0E180-F02A-4C7D-84DA-B0881C03FFBC}" srcOrd="4" destOrd="0" presId="urn:microsoft.com/office/officeart/2005/8/layout/hProcess7"/>
    <dgm:cxn modelId="{29244739-D21B-4FE3-80E2-B9816ED001F9}" type="presParOf" srcId="{06D0E180-F02A-4C7D-84DA-B0881C03FFBC}" destId="{4FFF5041-A3AB-4000-B7B8-957227AB3A29}" srcOrd="0" destOrd="0" presId="urn:microsoft.com/office/officeart/2005/8/layout/hProcess7"/>
    <dgm:cxn modelId="{16851B3C-0220-4637-AACC-3AA21A0650A3}" type="presParOf" srcId="{06D0E180-F02A-4C7D-84DA-B0881C03FFBC}" destId="{A8E9AA67-C5A8-4C8D-B44F-AC80880D72D8}" srcOrd="1" destOrd="0" presId="urn:microsoft.com/office/officeart/2005/8/layout/hProcess7"/>
    <dgm:cxn modelId="{B2D0444B-013D-4769-8303-9D3CA245184C}" type="presParOf" srcId="{06D0E180-F02A-4C7D-84DA-B0881C03FFBC}" destId="{92F0B389-F70C-4748-80D2-2B5C80A3B2D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147F9-886D-4E53-8321-9A6DDAF5CD27}">
      <dsp:nvSpPr>
        <dsp:cNvPr id="0" name=""/>
        <dsp:cNvSpPr/>
      </dsp:nvSpPr>
      <dsp:spPr>
        <a:xfrm>
          <a:off x="0" y="0"/>
          <a:ext cx="5088144" cy="524185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u="sng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Közvetlen támogatás I. pillér</a:t>
          </a:r>
        </a:p>
      </dsp:txBody>
      <dsp:txXfrm rot="16200000">
        <a:off x="-1640344" y="1640344"/>
        <a:ext cx="4298317" cy="1017628"/>
      </dsp:txXfrm>
    </dsp:sp>
    <dsp:sp modelId="{5A13F339-9AB2-4182-AA8C-455AF31710D4}">
      <dsp:nvSpPr>
        <dsp:cNvPr id="0" name=""/>
        <dsp:cNvSpPr/>
      </dsp:nvSpPr>
      <dsp:spPr>
        <a:xfrm>
          <a:off x="1028173" y="0"/>
          <a:ext cx="3790667" cy="52418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4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Alap jövedelem támogatás (BISS)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400" b="0" u="none" kern="120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Agro-ökológiai</a:t>
          </a:r>
          <a:r>
            <a:rPr lang="hu-HU" sz="24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Alapprogram (AÖP)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Kisgazdaságok egyszerűsített támogatása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Termeléshez kötött támogatások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Redisztributív kifizetés</a:t>
          </a:r>
        </a:p>
      </dsp:txBody>
      <dsp:txXfrm>
        <a:off x="1028173" y="0"/>
        <a:ext cx="3790667" cy="5241851"/>
      </dsp:txXfrm>
    </dsp:sp>
    <dsp:sp modelId="{4FFF5041-A3AB-4000-B7B8-957227AB3A29}">
      <dsp:nvSpPr>
        <dsp:cNvPr id="0" name=""/>
        <dsp:cNvSpPr/>
      </dsp:nvSpPr>
      <dsp:spPr>
        <a:xfrm>
          <a:off x="5267589" y="0"/>
          <a:ext cx="6173171" cy="524185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u="sng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Vidékfejlesztés II. pillér </a:t>
          </a:r>
        </a:p>
      </dsp:txBody>
      <dsp:txXfrm rot="16200000">
        <a:off x="3735747" y="1531841"/>
        <a:ext cx="4298317" cy="1234634"/>
      </dsp:txXfrm>
    </dsp:sp>
    <dsp:sp modelId="{F1E93752-5EEF-4ABB-A148-7FC679D7A4B6}">
      <dsp:nvSpPr>
        <dsp:cNvPr id="0" name=""/>
        <dsp:cNvSpPr/>
      </dsp:nvSpPr>
      <dsp:spPr>
        <a:xfrm rot="5400000">
          <a:off x="4923343" y="3889784"/>
          <a:ext cx="770779" cy="785037"/>
        </a:xfrm>
        <a:prstGeom prst="flowChartExtra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0B389-F70C-4748-80D2-2B5C80A3B2D5}">
      <dsp:nvSpPr>
        <dsp:cNvPr id="0" name=""/>
        <dsp:cNvSpPr/>
      </dsp:nvSpPr>
      <dsp:spPr>
        <a:xfrm>
          <a:off x="6434103" y="0"/>
          <a:ext cx="4599012" cy="52418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Agrár-környezetgazdálkodás (AKG)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kern="120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Ökogazdálkodás</a:t>
          </a:r>
          <a:endParaRPr lang="hu-HU" sz="2800" b="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kern="120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Natura</a:t>
          </a: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2000 kompenzáció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Erdészeti intézkedések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rgbClr val="FF0000"/>
              </a:solidFill>
              <a:latin typeface="+mn-lt"/>
              <a:cs typeface="Calibri Light" panose="020F0302020204030204" pitchFamily="34" charset="0"/>
            </a:rPr>
            <a:t>- Beruházások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rgbClr val="FF0000"/>
              </a:solidFill>
              <a:latin typeface="+mn-lt"/>
              <a:cs typeface="Calibri Light" panose="020F0302020204030204" pitchFamily="34" charset="0"/>
            </a:rPr>
            <a:t>- Együttműködés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Kockázatkezelés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Tudásátadás és információcsere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800" b="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6434103" y="0"/>
        <a:ext cx="4599012" cy="5241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668EE-68D6-43C5-8F4D-0C341910CCBA}" type="datetimeFigureOut">
              <a:rPr lang="hu-HU" smtClean="0"/>
              <a:pPr/>
              <a:t>2022.11.17.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4F6C6-3886-4352-AFBF-DE63810F369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216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491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1777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7882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7882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0647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3471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28">
              <a:defRPr/>
            </a:pP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8645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28">
              <a:defRPr/>
            </a:pP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1848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D7C0-6EFF-49B5-B6FE-5AE7356CB41B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78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0422-D6E6-4B46-A30A-206FA572CA21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46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73C-6C40-4DFA-BA33-66C74E44B58D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461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helye 6" descr="C:\Users\gyurean\AppData\Local\Microsoft\Windows\Temporary Internet Files\Content.Outlook\ZU3ZCX9G\Agrarminiszterium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" b="1097"/>
          <a:stretch>
            <a:fillRect/>
          </a:stretch>
        </p:blipFill>
        <p:spPr bwMode="auto">
          <a:xfrm>
            <a:off x="5231904" y="0"/>
            <a:ext cx="1728192" cy="9486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392" y="980728"/>
            <a:ext cx="109728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3392" y="1916833"/>
            <a:ext cx="109728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623392" y="666936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623392" y="90872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7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133" y="2127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E1B-C341-4DC6-BD03-0800E7BBF66D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7" name="Csoportba foglalás 6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8" name="Egyenes összekötő 7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Egyenes összekötő 10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36043DDE-420F-4155-A78E-F610D8422F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61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25130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CC23-BC84-43BF-98F3-9593FB066898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8" name="Csoportba foglalás 7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9" name="Egyenes összekötő 8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Egyenes összekötő 11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01429B94-3E13-4B19-B1D7-04DDEE74FA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10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D9F-1E3C-4390-82D6-B1CD46697DF0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731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1702-0FE6-4729-8CAF-A281D83CB469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30965C2-4392-4D49-917C-C78ABCF7B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54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AA7E-511B-4E84-9D76-F59109917D52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602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C57-6DAF-4997-B461-7D11527B8D9F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707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DACD-5C4A-4B43-9861-878E0FA6B237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230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DF96-90C3-4378-92EE-E470F6293CAD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016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8866D-C125-4E6D-B677-0514B74C7234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111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605587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12986" t="-8860" r="-12986" b="-88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6538912"/>
            <a:ext cx="12127992" cy="253024"/>
            <a:chOff x="0" y="6517274"/>
            <a:chExt cx="8924925" cy="251954"/>
          </a:xfrm>
        </p:grpSpPr>
        <p:cxnSp>
          <p:nvCxnSpPr>
            <p:cNvPr id="11" name="Egyenes összekötő 10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ím 1"/>
          <p:cNvSpPr>
            <a:spLocks noGrp="1"/>
          </p:cNvSpPr>
          <p:nvPr>
            <p:ph type="ctrTitle"/>
          </p:nvPr>
        </p:nvSpPr>
        <p:spPr>
          <a:xfrm>
            <a:off x="6217560" y="139959"/>
            <a:ext cx="5910432" cy="4986318"/>
          </a:xfrm>
        </p:spPr>
        <p:txBody>
          <a:bodyPr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hu-HU" sz="4000" b="1" dirty="0" smtClean="0"/>
              <a:t>A </a:t>
            </a:r>
            <a:r>
              <a:rPr lang="hu-HU" sz="4000" b="1" dirty="0"/>
              <a:t>2023-tól induló új Közös Agrárpolitika támogatási rendszere – </a:t>
            </a:r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4000" b="1" dirty="0" smtClean="0"/>
              <a:t>Termelői csoportok és minőségrendszerek együttműködési támogatás</a:t>
            </a:r>
            <a:br>
              <a:rPr lang="hu-HU" sz="4000" b="1" dirty="0" smtClean="0"/>
            </a:br>
            <a:r>
              <a:rPr lang="hu-HU" sz="4000" b="1" dirty="0" smtClean="0"/>
              <a:t>II. </a:t>
            </a:r>
            <a:r>
              <a:rPr lang="hu-HU" sz="4000" b="1" dirty="0"/>
              <a:t>pillér</a:t>
            </a:r>
            <a:endParaRPr lang="hu-HU" sz="280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F07160A-9C71-4B22-84F0-23EB7D810840}"/>
              </a:ext>
            </a:extLst>
          </p:cNvPr>
          <p:cNvSpPr txBox="1"/>
          <p:nvPr/>
        </p:nvSpPr>
        <p:spPr>
          <a:xfrm>
            <a:off x="2971888" y="5035776"/>
            <a:ext cx="40989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hu-HU" sz="1600" dirty="0" smtClean="0"/>
              <a:t>Nagy Attila</a:t>
            </a:r>
          </a:p>
          <a:p>
            <a:pPr algn="r">
              <a:defRPr/>
            </a:pPr>
            <a:r>
              <a:rPr lang="hu-HU" sz="1600" dirty="0" smtClean="0"/>
              <a:t>Agrárminisztérium </a:t>
            </a:r>
            <a:endParaRPr lang="hu-HU" sz="1600" dirty="0"/>
          </a:p>
          <a:p>
            <a:pPr algn="r"/>
            <a:r>
              <a:rPr lang="hu-HU" dirty="0" smtClean="0"/>
              <a:t>Fejlesztéspolitikai Főosztály</a:t>
            </a:r>
            <a:endParaRPr lang="hu-HU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70841DAF-860D-45A7-AA2B-51259D4E2136}"/>
              </a:ext>
            </a:extLst>
          </p:cNvPr>
          <p:cNvSpPr txBox="1"/>
          <p:nvPr/>
        </p:nvSpPr>
        <p:spPr>
          <a:xfrm>
            <a:off x="7240415" y="5035776"/>
            <a:ext cx="495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KAP Stratégiai Terv konferencia</a:t>
            </a:r>
          </a:p>
          <a:p>
            <a:pPr algn="ctr"/>
            <a:r>
              <a:rPr lang="hu-HU" dirty="0" smtClean="0"/>
              <a:t>Budapest, 2022. november 17.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6615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21298"/>
            <a:ext cx="9560541" cy="916317"/>
          </a:xfrm>
        </p:spPr>
        <p:txBody>
          <a:bodyPr>
            <a:noAutofit/>
          </a:bodyPr>
          <a:lstStyle/>
          <a:p>
            <a:r>
              <a:rPr lang="hu-HU" sz="2800" b="0" dirty="0">
                <a:solidFill>
                  <a:prstClr val="black"/>
                </a:solidFill>
              </a:rPr>
              <a:t>Együttműködések már létező nemzeti minőségrendszer vagy uniós minőségrendszerben bejegyzett OEM/OFJ/FJ/HKT </a:t>
            </a:r>
            <a:r>
              <a:rPr lang="hu-HU" sz="2800" b="0" dirty="0" smtClean="0">
                <a:solidFill>
                  <a:prstClr val="black"/>
                </a:solidFill>
              </a:rPr>
              <a:t>esetén I.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967" y="1114358"/>
            <a:ext cx="12176449" cy="5607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A beavatkozással már létező </a:t>
            </a:r>
            <a:r>
              <a:rPr lang="hu-HU" dirty="0"/>
              <a:t>EU </a:t>
            </a:r>
            <a:r>
              <a:rPr lang="hu-HU" dirty="0" smtClean="0"/>
              <a:t>által, </a:t>
            </a:r>
            <a:r>
              <a:rPr lang="hu-HU" dirty="0"/>
              <a:t>vagy </a:t>
            </a:r>
            <a:r>
              <a:rPr lang="hu-HU" dirty="0" smtClean="0"/>
              <a:t>nemzeti szinten elismert minőségrendszerekhez való csatlakozás költségei, vagy már létező, minőségrendszerben szereplő csoportosulások új tevékenységei támogathatók.</a:t>
            </a:r>
          </a:p>
          <a:p>
            <a:r>
              <a:rPr lang="hu-HU" dirty="0" smtClean="0"/>
              <a:t>Már létező csoportok esetén új tevékenység </a:t>
            </a:r>
            <a:r>
              <a:rPr lang="hu-HU" dirty="0" err="1" smtClean="0"/>
              <a:t>pl</a:t>
            </a:r>
            <a:r>
              <a:rPr lang="hu-HU" dirty="0" smtClean="0"/>
              <a:t>:</a:t>
            </a:r>
          </a:p>
          <a:p>
            <a:pPr lvl="1"/>
            <a:r>
              <a:rPr lang="hu-HU" dirty="0"/>
              <a:t>a csoportosulás tagjai által előállított, forgalmazott termék minősége, hírneve és hitelességének biztosítása a kereskedelemben; </a:t>
            </a:r>
            <a:r>
              <a:rPr lang="hu-HU" dirty="0" smtClean="0"/>
              <a:t>vagy</a:t>
            </a:r>
            <a:endParaRPr lang="hu-HU" dirty="0"/>
          </a:p>
          <a:p>
            <a:pPr lvl="1"/>
            <a:r>
              <a:rPr lang="hu-HU" dirty="0" smtClean="0"/>
              <a:t>az </a:t>
            </a:r>
            <a:r>
              <a:rPr lang="hu-HU" dirty="0"/>
              <a:t>Unió által bejegyezett elnevezés kereskedelmi használatának nyomon követése; </a:t>
            </a:r>
            <a:r>
              <a:rPr lang="hu-HU" dirty="0" smtClean="0"/>
              <a:t>vagy</a:t>
            </a:r>
            <a:endParaRPr lang="hu-HU" dirty="0"/>
          </a:p>
          <a:p>
            <a:pPr lvl="1"/>
            <a:r>
              <a:rPr lang="hu-HU" dirty="0" smtClean="0"/>
              <a:t>fellépés </a:t>
            </a:r>
            <a:r>
              <a:rPr lang="hu-HU" dirty="0"/>
              <a:t>az oltalom alatt álló földrajzi árujelzők, illetve a hozzájuk közvetlenül kapcsolódó szellemi tulajdonjogok megfelelő védelmének biztosítása érdekében; </a:t>
            </a:r>
            <a:r>
              <a:rPr lang="hu-HU" dirty="0" smtClean="0"/>
              <a:t>vagy</a:t>
            </a:r>
            <a:endParaRPr lang="hu-HU" dirty="0"/>
          </a:p>
          <a:p>
            <a:pPr lvl="1"/>
            <a:r>
              <a:rPr lang="hu-HU" dirty="0" smtClean="0"/>
              <a:t>olyan </a:t>
            </a:r>
            <a:r>
              <a:rPr lang="hu-HU" dirty="0"/>
              <a:t>tevékenység végzése, amely biztosítja az Unió által jóváhagyott termékleírásnak való megfelelést (pl. belső ellenőrzés bevezetése); </a:t>
            </a:r>
            <a:r>
              <a:rPr lang="hu-HU" dirty="0" smtClean="0"/>
              <a:t>vagy</a:t>
            </a:r>
            <a:endParaRPr lang="hu-HU" dirty="0"/>
          </a:p>
          <a:p>
            <a:pPr lvl="1"/>
            <a:r>
              <a:rPr lang="hu-HU" dirty="0" smtClean="0"/>
              <a:t>minőségrendszerek </a:t>
            </a:r>
            <a:r>
              <a:rPr lang="hu-HU" dirty="0"/>
              <a:t>teljesítményének javítását és a termékek értéknövelését célzó tevékenységek végzése.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338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34216"/>
            <a:ext cx="9528140" cy="975882"/>
          </a:xfrm>
        </p:spPr>
        <p:txBody>
          <a:bodyPr>
            <a:noAutofit/>
          </a:bodyPr>
          <a:lstStyle/>
          <a:p>
            <a:r>
              <a:rPr lang="hu-HU" sz="2800" b="0" dirty="0"/>
              <a:t>Együttműködések már létező nemzeti minőségrendszer vagy uniós minőségrendszerben bejegyzett OEM/OFJ/FJ/HKT </a:t>
            </a:r>
            <a:r>
              <a:rPr lang="hu-HU" sz="2800" b="0" dirty="0" smtClean="0"/>
              <a:t>esetén II.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0329" y="1212980"/>
            <a:ext cx="11880806" cy="5253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A támogatás formája:</a:t>
            </a:r>
          </a:p>
          <a:p>
            <a:r>
              <a:rPr lang="hu-HU" dirty="0" smtClean="0"/>
              <a:t>A </a:t>
            </a:r>
            <a:r>
              <a:rPr lang="hu-HU" dirty="0"/>
              <a:t>teljes projektköltség maximum 25%-a „</a:t>
            </a:r>
            <a:r>
              <a:rPr lang="hu-HU" dirty="0" err="1"/>
              <a:t>flat</a:t>
            </a:r>
            <a:r>
              <a:rPr lang="hu-HU" dirty="0"/>
              <a:t> </a:t>
            </a:r>
            <a:r>
              <a:rPr lang="hu-HU" dirty="0" err="1"/>
              <a:t>rate</a:t>
            </a:r>
            <a:r>
              <a:rPr lang="hu-HU" dirty="0"/>
              <a:t>” típusú költségátalányként fordítható az együttműködési, tervezési és projekt-menedzsment stb. általános tevékenységekre (együttműködési költségek).</a:t>
            </a:r>
          </a:p>
          <a:p>
            <a:r>
              <a:rPr lang="hu-HU" dirty="0"/>
              <a:t>A projektköltség minimum 75%-a, beruházás </a:t>
            </a:r>
            <a:r>
              <a:rPr lang="hu-HU" dirty="0" err="1"/>
              <a:t>ill</a:t>
            </a:r>
            <a:r>
              <a:rPr lang="hu-HU" dirty="0"/>
              <a:t>, más, a projekthez kapcsolódó költség (pl. felmérések és tanulmányok, tudásmegosztási költségek, szakértői költség, fordítás-tolmácsolás, stb.), amely egyedi bizonylatokkal számolható el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A támogatás maximális időtartama 5 év.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/>
              <a:t>Támogatható kedvezményezettek:</a:t>
            </a:r>
          </a:p>
          <a:p>
            <a:r>
              <a:rPr lang="hu-HU" dirty="0"/>
              <a:t>Természetes és jogi személyek csoportosulásai</a:t>
            </a:r>
          </a:p>
          <a:p>
            <a:pPr marL="457200" lvl="1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979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8295" y="121298"/>
            <a:ext cx="8584448" cy="916317"/>
          </a:xfrm>
        </p:spPr>
        <p:txBody>
          <a:bodyPr>
            <a:noAutofit/>
          </a:bodyPr>
          <a:lstStyle/>
          <a:p>
            <a:r>
              <a:rPr lang="hu-HU" sz="3600" dirty="0"/>
              <a:t>Minőségbiztosítási és irányítási rendszerekhez történő csatlakozás </a:t>
            </a:r>
            <a:r>
              <a:rPr lang="hu-HU" sz="3600" dirty="0" smtClean="0"/>
              <a:t>támogatása I.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6611" y="1127764"/>
            <a:ext cx="11803225" cy="55937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A beavatkozás </a:t>
            </a:r>
            <a:r>
              <a:rPr lang="hu-HU" dirty="0" smtClean="0"/>
              <a:t>célja a </a:t>
            </a:r>
            <a:r>
              <a:rPr lang="hu-HU" dirty="0"/>
              <a:t>mezőgazdaság, az élelmiszer-feldolgozás és az erdőgazdálkodás területén működő, nemzetközileg elismert minőségbiztosítási és </a:t>
            </a:r>
            <a:r>
              <a:rPr lang="hu-HU" dirty="0" err="1"/>
              <a:t>-irányítási</a:t>
            </a:r>
            <a:r>
              <a:rPr lang="hu-HU" dirty="0"/>
              <a:t> rendszerekhez </a:t>
            </a:r>
            <a:r>
              <a:rPr lang="hu-HU" dirty="0" smtClean="0"/>
              <a:t>való </a:t>
            </a:r>
            <a:r>
              <a:rPr lang="hu-HU" dirty="0"/>
              <a:t>csatlakozásának </a:t>
            </a:r>
            <a:r>
              <a:rPr lang="hu-HU" dirty="0" smtClean="0"/>
              <a:t>előmozdítása. </a:t>
            </a:r>
          </a:p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/>
              <a:t>együttműködés célja, hogy a gazdálkodók számára jelentősen megkönnyítse a tanúsítási rendszerekhez való hozzáférést: a szükséges tudások és jártasságok megszerzését és megosztását, valamint költségmegosztást is szolgál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	(</a:t>
            </a:r>
            <a:r>
              <a:rPr lang="hu-HU" dirty="0"/>
              <a:t>Pl. EMAS, ISO, BRC, IFS, GMP, Global G.A.P. illetve FSC, PEFC)</a:t>
            </a:r>
          </a:p>
          <a:p>
            <a:pPr marL="0" indent="0">
              <a:buNone/>
            </a:pPr>
            <a:r>
              <a:rPr lang="hu-HU" dirty="0"/>
              <a:t>Az együttműködés résztvevői lehetnek:</a:t>
            </a:r>
          </a:p>
          <a:p>
            <a:pPr lvl="1"/>
            <a:r>
              <a:rPr lang="hu-HU" dirty="0" smtClean="0"/>
              <a:t>az </a:t>
            </a:r>
            <a:r>
              <a:rPr lang="hu-HU" dirty="0"/>
              <a:t>adott tanúsítás megszerzését célzó agrár-gazdálkodók,</a:t>
            </a:r>
          </a:p>
          <a:p>
            <a:pPr lvl="1"/>
            <a:r>
              <a:rPr lang="hu-HU" dirty="0" smtClean="0"/>
              <a:t>továbbá </a:t>
            </a:r>
            <a:r>
              <a:rPr lang="hu-HU" dirty="0"/>
              <a:t>a kiválasztott tanúsítási rendszer elvárásaiban jártas, a felkészülést segítő, az adott tanúsítással már rendelkező gazdálkodó, vagy olyan szakmai szervezet, amely nem tanúsító </a:t>
            </a:r>
            <a:r>
              <a:rPr lang="hu-HU" dirty="0" smtClean="0"/>
              <a:t>szervezet</a:t>
            </a:r>
          </a:p>
          <a:p>
            <a:pPr lvl="1"/>
            <a:r>
              <a:rPr lang="hu-HU" dirty="0"/>
              <a:t>Az együttműködésben legalább két mezőgazdasági termelő, élelmiszer—feldolgozó vagy erdőgazdálkodó részvételével valósul meg a kitűzött cél teljesítése.</a:t>
            </a:r>
          </a:p>
          <a:p>
            <a:pPr lvl="1"/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5971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8295" y="162788"/>
            <a:ext cx="8630550" cy="852784"/>
          </a:xfrm>
        </p:spPr>
        <p:txBody>
          <a:bodyPr>
            <a:noAutofit/>
          </a:bodyPr>
          <a:lstStyle/>
          <a:p>
            <a:r>
              <a:rPr lang="hu-HU" sz="3600" dirty="0"/>
              <a:t>Minőségbiztosítási és irányítási rendszerekhez történő csatlakozás támogatása </a:t>
            </a:r>
            <a:r>
              <a:rPr lang="hu-HU" sz="3600" dirty="0" smtClean="0"/>
              <a:t>II.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5273" y="1092315"/>
            <a:ext cx="11887200" cy="53566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 smtClean="0"/>
              <a:t>A támogatás formája:</a:t>
            </a:r>
          </a:p>
          <a:p>
            <a:pPr marL="0" indent="0">
              <a:buNone/>
            </a:pPr>
            <a:r>
              <a:rPr lang="hu-HU" dirty="0" smtClean="0"/>
              <a:t>Vissza nem térítendő Overall </a:t>
            </a:r>
            <a:r>
              <a:rPr lang="hu-HU" dirty="0" err="1" smtClean="0"/>
              <a:t>amount</a:t>
            </a:r>
            <a:r>
              <a:rPr lang="hu-HU" dirty="0" smtClean="0"/>
              <a:t> (átfogó összeg) támogatás, mely alapján:</a:t>
            </a:r>
          </a:p>
          <a:p>
            <a:r>
              <a:rPr lang="hu-HU" dirty="0" smtClean="0"/>
              <a:t>A </a:t>
            </a:r>
            <a:r>
              <a:rPr lang="hu-HU" dirty="0"/>
              <a:t>tanúsítás költsége része lehet az elszámolható költségeknek, de önállóan nem támogatható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A közvetlen költségek a ténylegesen felmerült költségek tételes elszámolásával támogathatók, minimum 75% </a:t>
            </a:r>
            <a:r>
              <a:rPr lang="hu-HU" dirty="0" smtClean="0"/>
              <a:t>arányban</a:t>
            </a:r>
            <a:endParaRPr lang="hu-HU" dirty="0"/>
          </a:p>
          <a:p>
            <a:r>
              <a:rPr lang="hu-HU" dirty="0"/>
              <a:t>A közvetett költségek aránya </a:t>
            </a:r>
            <a:r>
              <a:rPr lang="hu-HU" dirty="0" err="1"/>
              <a:t>max</a:t>
            </a:r>
            <a:r>
              <a:rPr lang="hu-HU" dirty="0"/>
              <a:t>. 25% </a:t>
            </a:r>
            <a:r>
              <a:rPr lang="hu-HU" dirty="0" smtClean="0"/>
              <a:t>lehet (átalány).</a:t>
            </a:r>
            <a:endParaRPr lang="hu-HU" dirty="0"/>
          </a:p>
          <a:p>
            <a:r>
              <a:rPr lang="hu-HU" dirty="0"/>
              <a:t>Támogatási intenzitás a közvetlen költségekre: </a:t>
            </a:r>
            <a:r>
              <a:rPr lang="hu-HU" dirty="0" smtClean="0"/>
              <a:t>75%</a:t>
            </a:r>
          </a:p>
          <a:p>
            <a:pPr marL="0" indent="0">
              <a:buNone/>
            </a:pPr>
            <a:r>
              <a:rPr lang="hu-HU" dirty="0"/>
              <a:t>Közvetett költségek: Az együttműködést kialakító csoport létrehozásához, fenntartásához kapcsolódó költségek, ide értve a működési költségeket is</a:t>
            </a:r>
          </a:p>
          <a:p>
            <a:pPr marL="0" indent="0">
              <a:buNone/>
            </a:pPr>
            <a:r>
              <a:rPr lang="hu-HU" dirty="0"/>
              <a:t>Közvetlen költségek: A minőségbiztosítási/irányítási rendszer kritériumainak való megfeleléssel kapcsolatban felmerülő közvetlen költségek, pl. felmérések és tanulmányok</a:t>
            </a:r>
          </a:p>
          <a:p>
            <a:pPr marL="0" indent="0">
              <a:buNone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3383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8295" y="162788"/>
            <a:ext cx="8491142" cy="852784"/>
          </a:xfrm>
        </p:spPr>
        <p:txBody>
          <a:bodyPr>
            <a:noAutofit/>
          </a:bodyPr>
          <a:lstStyle/>
          <a:p>
            <a:r>
              <a:rPr lang="hu-HU" sz="3600" dirty="0"/>
              <a:t>Minőségrendszerek tájékoztatási és promóciós tevékenységének </a:t>
            </a:r>
            <a:r>
              <a:rPr lang="hu-HU" sz="3600" dirty="0" smtClean="0"/>
              <a:t>támogatása I.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7951" y="1092315"/>
            <a:ext cx="11887200" cy="535661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dirty="0"/>
              <a:t>A beavatkozás célja az EU által elfogadott és a nemzeti szinten elfogadott minőségrendszerek </a:t>
            </a:r>
            <a:r>
              <a:rPr lang="hu-HU" dirty="0" smtClean="0"/>
              <a:t>népszerűsítése.</a:t>
            </a:r>
            <a:endParaRPr lang="hu-HU" dirty="0"/>
          </a:p>
          <a:p>
            <a:r>
              <a:rPr lang="hu-HU" dirty="0"/>
              <a:t>a tevékenység csak a minőségrendszerre, illetve a bejegyzett elnevezéssel forgalomba hozott termékre irányulhat</a:t>
            </a:r>
          </a:p>
          <a:p>
            <a:r>
              <a:rPr lang="hu-HU" dirty="0"/>
              <a:t>promóciós tevékenység kizárólag tájékoztatással együtt végezhető</a:t>
            </a:r>
          </a:p>
          <a:p>
            <a:pPr marL="0" indent="0">
              <a:buNone/>
            </a:pPr>
            <a:r>
              <a:rPr lang="hu-HU" b="1" dirty="0" smtClean="0"/>
              <a:t>A támogatás formája:</a:t>
            </a:r>
          </a:p>
          <a:p>
            <a:pPr marL="0" indent="0">
              <a:buNone/>
            </a:pPr>
            <a:r>
              <a:rPr lang="hu-HU" dirty="0"/>
              <a:t>Vissza nem térítendő Overall </a:t>
            </a:r>
            <a:r>
              <a:rPr lang="hu-HU" dirty="0" err="1"/>
              <a:t>amount</a:t>
            </a:r>
            <a:r>
              <a:rPr lang="hu-HU" dirty="0"/>
              <a:t> (átfogó összeg) </a:t>
            </a:r>
            <a:r>
              <a:rPr lang="hu-HU" dirty="0" smtClean="0"/>
              <a:t>támogatás, melyből:</a:t>
            </a:r>
          </a:p>
          <a:p>
            <a:r>
              <a:rPr lang="hu-HU" dirty="0"/>
              <a:t>A közvetlen költségek a ténylegesen felmerült költségek tételes elszámolásával támogathatók, minimum 75% arányban.</a:t>
            </a:r>
          </a:p>
          <a:p>
            <a:r>
              <a:rPr lang="hu-HU" dirty="0"/>
              <a:t>A közvetett költségek aránya </a:t>
            </a:r>
            <a:r>
              <a:rPr lang="hu-HU" dirty="0" err="1"/>
              <a:t>max</a:t>
            </a:r>
            <a:r>
              <a:rPr lang="hu-HU" dirty="0"/>
              <a:t>. 25% </a:t>
            </a:r>
            <a:r>
              <a:rPr lang="hu-HU" dirty="0" smtClean="0"/>
              <a:t>lehet támogatott átalány formában.</a:t>
            </a:r>
            <a:endParaRPr lang="hu-HU" dirty="0"/>
          </a:p>
          <a:p>
            <a:pPr marL="0" indent="0">
              <a:buNone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7874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975" y="-73676"/>
            <a:ext cx="822331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/>
              <a:t>Minőségrendszerek tájékoztatási és promóciós tevékenységének </a:t>
            </a:r>
            <a:r>
              <a:rPr lang="hu-HU" sz="3600" dirty="0" smtClean="0"/>
              <a:t>támogatása II.</a:t>
            </a:r>
            <a:endParaRPr lang="hu-HU" sz="3600" dirty="0"/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Tartalom helye 5"/>
          <p:cNvSpPr>
            <a:spLocks noGrp="1"/>
          </p:cNvSpPr>
          <p:nvPr>
            <p:ph idx="1"/>
          </p:nvPr>
        </p:nvSpPr>
        <p:spPr>
          <a:xfrm>
            <a:off x="155575" y="1302758"/>
            <a:ext cx="12036425" cy="50458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200" b="1" dirty="0" smtClean="0"/>
              <a:t>Támogatható költségek:</a:t>
            </a:r>
          </a:p>
          <a:p>
            <a:pPr marL="0" indent="0">
              <a:buNone/>
            </a:pPr>
            <a:r>
              <a:rPr lang="hu-HU" dirty="0"/>
              <a:t>Közvetett költségek: Az együttműködést kialakító csoport létrehozásához, fenntartásához kapcsolódó költségek, ide értve a működési költségeket is</a:t>
            </a:r>
            <a:r>
              <a:rPr lang="hu-HU" dirty="0" smtClean="0"/>
              <a:t>.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Közvetlen költségek: A tájékoztatással és </a:t>
            </a:r>
            <a:r>
              <a:rPr lang="hu-HU" dirty="0" err="1"/>
              <a:t>promócióval</a:t>
            </a:r>
            <a:r>
              <a:rPr lang="hu-HU" dirty="0"/>
              <a:t> kapcsolatban felmerülő közvetlen költségek, mint pl. projekt-előkészítés, a szakmai megvalósításhoz igénybe vett szolgáltatások költségei, beruházások, projekt-menedzsment költségei, stb</a:t>
            </a:r>
            <a:r>
              <a:rPr lang="hu-HU" dirty="0" smtClean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dirty="0"/>
              <a:t>A tevékenység csak a minőségrendszerre, illetve a bejegyzett elnevezéssel forgalomba hozott termékre irányulhat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dirty="0"/>
              <a:t>Promóciós tevékenység kizárólag tájékoztatással együtt végezhető</a:t>
            </a:r>
          </a:p>
          <a:p>
            <a:pPr marL="0" indent="0">
              <a:buNone/>
            </a:pPr>
            <a:endParaRPr lang="hu-HU" sz="3200" dirty="0" smtClean="0"/>
          </a:p>
        </p:txBody>
      </p:sp>
    </p:spTree>
    <p:extLst>
      <p:ext uri="{BB962C8B-B14F-4D97-AF65-F5344CB8AC3E}">
        <p14:creationId xmlns:p14="http://schemas.microsoft.com/office/powerpoint/2010/main" val="3349818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25131"/>
            <a:ext cx="8794475" cy="947890"/>
          </a:xfrm>
        </p:spPr>
        <p:txBody>
          <a:bodyPr>
            <a:noAutofit/>
          </a:bodyPr>
          <a:lstStyle/>
          <a:p>
            <a:r>
              <a:rPr lang="hu-HU" sz="3600" dirty="0" smtClean="0"/>
              <a:t>Kisüzemek beruházásainak támogatása a KAP Stratégiai Tervben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4838"/>
            <a:ext cx="12192000" cy="5271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A mezőgazdasági kisüzemek számára lehetőségek biztosítunk beruházási támogatásra is, a gazdálkodók jövedelemszerzési képességeinek javítása érdekében.</a:t>
            </a:r>
          </a:p>
          <a:p>
            <a:pPr marL="0" indent="0">
              <a:buNone/>
            </a:pPr>
            <a:endParaRPr lang="hu-HU" sz="2600" dirty="0"/>
          </a:p>
          <a:p>
            <a:pPr marL="0" indent="0">
              <a:buNone/>
            </a:pPr>
            <a:r>
              <a:rPr lang="hu-HU" dirty="0" smtClean="0"/>
              <a:t>Két külön beavatkozás alapján támogathatók a kisüzemek beruházásai:</a:t>
            </a:r>
          </a:p>
          <a:p>
            <a:r>
              <a:rPr lang="hu-HU" dirty="0"/>
              <a:t>Mezőgazdasági kisüzemek fenntarthatósági </a:t>
            </a:r>
            <a:r>
              <a:rPr lang="hu-HU" dirty="0" smtClean="0"/>
              <a:t>fejlesztése</a:t>
            </a:r>
          </a:p>
          <a:p>
            <a:pPr lvl="1"/>
            <a:r>
              <a:rPr lang="hu-HU" dirty="0" smtClean="0"/>
              <a:t>5.000 és 10.000 STÉ üzemmérettel rendelkező mezőgazdasági kisvállalkozások beruházásai</a:t>
            </a:r>
          </a:p>
          <a:p>
            <a:r>
              <a:rPr lang="hu-HU" dirty="0"/>
              <a:t>Díszkertészeti ágazat kisvállalkozásainak </a:t>
            </a:r>
            <a:r>
              <a:rPr lang="hu-HU" dirty="0" smtClean="0"/>
              <a:t>támogatása</a:t>
            </a:r>
          </a:p>
          <a:p>
            <a:pPr lvl="1"/>
            <a:r>
              <a:rPr lang="hu-HU" dirty="0" smtClean="0"/>
              <a:t>40% mezőgazdasági, vagy 50% erdőgazdálkodási árbevételt meg </a:t>
            </a:r>
            <a:r>
              <a:rPr lang="hu-HU" u="sng" dirty="0" smtClean="0"/>
              <a:t>nem</a:t>
            </a:r>
            <a:r>
              <a:rPr lang="hu-HU" dirty="0" smtClean="0"/>
              <a:t> haladó díszkertészeti vállalkozások beruházásainak támogatása (beleértve a zöldfelület-kezelő vállalkozásokat)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1685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8295" y="162788"/>
            <a:ext cx="8630550" cy="852784"/>
          </a:xfrm>
        </p:spPr>
        <p:txBody>
          <a:bodyPr>
            <a:noAutofit/>
          </a:bodyPr>
          <a:lstStyle/>
          <a:p>
            <a:r>
              <a:rPr lang="hu-HU" sz="3600" dirty="0"/>
              <a:t>Mezőgazdasági kisüzemek fenntarthatósági </a:t>
            </a:r>
            <a:r>
              <a:rPr lang="hu-HU" sz="3600" dirty="0" smtClean="0"/>
              <a:t>fejlesztése (beruházás)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7951" y="1092315"/>
            <a:ext cx="11887200" cy="5356611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 beavatkozás célja a </a:t>
            </a:r>
            <a:r>
              <a:rPr lang="hu-HU" dirty="0"/>
              <a:t>fejlődőképes kisméretű mezőgazdasági termelők jövedelemszerzésének és gazdasági több lábon állásának </a:t>
            </a:r>
            <a:r>
              <a:rPr lang="hu-HU" dirty="0" smtClean="0"/>
              <a:t>elősegítése.</a:t>
            </a:r>
          </a:p>
          <a:p>
            <a:r>
              <a:rPr lang="hu-HU" dirty="0" smtClean="0"/>
              <a:t>Különösen támogathatók például az alábbi tevékenységek beruházásai:</a:t>
            </a:r>
          </a:p>
          <a:p>
            <a:pPr lvl="1"/>
            <a:r>
              <a:rPr lang="hu-HU" dirty="0"/>
              <a:t>termékszerkezet </a:t>
            </a:r>
            <a:r>
              <a:rPr lang="hu-HU" dirty="0" smtClean="0"/>
              <a:t>korszerűsítése, piaci pozíciójának stabilizálása, javítása</a:t>
            </a:r>
          </a:p>
          <a:p>
            <a:pPr lvl="1"/>
            <a:r>
              <a:rPr lang="hu-HU" dirty="0"/>
              <a:t>hagyományos, kézműves termékek előállítása</a:t>
            </a:r>
            <a:r>
              <a:rPr lang="hu-HU" dirty="0" smtClean="0"/>
              <a:t>,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termelési mód korszerűsítése</a:t>
            </a:r>
            <a:r>
              <a:rPr lang="hu-HU" dirty="0" smtClean="0"/>
              <a:t>,</a:t>
            </a:r>
          </a:p>
          <a:p>
            <a:pPr lvl="1"/>
            <a:r>
              <a:rPr lang="hu-HU" dirty="0" smtClean="0"/>
              <a:t>környezethatékonyság </a:t>
            </a:r>
            <a:r>
              <a:rPr lang="hu-HU" dirty="0"/>
              <a:t>növelése</a:t>
            </a:r>
            <a:r>
              <a:rPr lang="hu-HU" dirty="0" smtClean="0"/>
              <a:t>,</a:t>
            </a:r>
          </a:p>
          <a:p>
            <a:pPr lvl="1"/>
            <a:r>
              <a:rPr lang="hu-HU" dirty="0" smtClean="0"/>
              <a:t>magasabb </a:t>
            </a:r>
            <a:r>
              <a:rPr lang="hu-HU" dirty="0"/>
              <a:t>hozzáadott értékű termék előállítása</a:t>
            </a:r>
            <a:r>
              <a:rPr lang="hu-HU" dirty="0" smtClean="0"/>
              <a:t>,</a:t>
            </a:r>
          </a:p>
          <a:p>
            <a:pPr marL="0" indent="0">
              <a:buNone/>
            </a:pPr>
            <a:r>
              <a:rPr lang="hu-HU" b="1" dirty="0" smtClean="0"/>
              <a:t>A támogatás tervezett formája:</a:t>
            </a:r>
          </a:p>
          <a:p>
            <a:r>
              <a:rPr lang="hu-HU" dirty="0" smtClean="0"/>
              <a:t>Vissza nem térítendő támogatás, melynek maximális </a:t>
            </a:r>
            <a:r>
              <a:rPr lang="hu-HU" dirty="0"/>
              <a:t>mértéke 60.000 </a:t>
            </a:r>
            <a:r>
              <a:rPr lang="hu-HU" dirty="0" smtClean="0"/>
              <a:t>EUR, </a:t>
            </a:r>
            <a:r>
              <a:rPr lang="hu-HU" dirty="0"/>
              <a:t>ami a projekt teljes elszámolható </a:t>
            </a:r>
            <a:r>
              <a:rPr lang="hu-HU" dirty="0" smtClean="0"/>
              <a:t>költségeinek </a:t>
            </a:r>
            <a:r>
              <a:rPr lang="hu-HU" dirty="0"/>
              <a:t>legfeljebb </a:t>
            </a:r>
            <a:r>
              <a:rPr lang="hu-HU" dirty="0" smtClean="0"/>
              <a:t>85 %-a.</a:t>
            </a:r>
          </a:p>
          <a:p>
            <a:pPr lvl="1"/>
            <a:r>
              <a:rPr lang="hu-HU" dirty="0"/>
              <a:t>egységköltség alapú </a:t>
            </a:r>
            <a:r>
              <a:rPr lang="hu-HU" dirty="0" smtClean="0"/>
              <a:t>elszámolással </a:t>
            </a:r>
            <a:r>
              <a:rPr lang="hu-HU" dirty="0"/>
              <a:t>a kisgazdaságok üzemfejlesztési projekt költségének </a:t>
            </a:r>
            <a:r>
              <a:rPr lang="hu-HU" dirty="0" err="1"/>
              <a:t>max</a:t>
            </a:r>
            <a:r>
              <a:rPr lang="hu-HU" dirty="0"/>
              <a:t> 85%-a </a:t>
            </a:r>
            <a:r>
              <a:rPr lang="hu-HU" dirty="0" smtClean="0"/>
              <a:t>támogatható</a:t>
            </a:r>
          </a:p>
          <a:p>
            <a:pPr lvl="1"/>
            <a:r>
              <a:rPr lang="hu-HU" dirty="0" smtClean="0"/>
              <a:t>Igazolható költség </a:t>
            </a:r>
            <a:r>
              <a:rPr lang="hu-HU" dirty="0"/>
              <a:t>alapú </a:t>
            </a:r>
            <a:r>
              <a:rPr lang="hu-HU" dirty="0" smtClean="0"/>
              <a:t>elszámolással a beruházás költségeinek </a:t>
            </a:r>
            <a:r>
              <a:rPr lang="hu-HU" dirty="0"/>
              <a:t>min 15%-a </a:t>
            </a:r>
            <a:r>
              <a:rPr lang="hu-HU" dirty="0" smtClean="0"/>
              <a:t>támogatható</a:t>
            </a:r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9164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975" y="-73676"/>
            <a:ext cx="822331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/>
              <a:t>Díszkertészeti ágazat kisvállalkozásainak </a:t>
            </a:r>
            <a:r>
              <a:rPr lang="hu-HU" sz="3600" dirty="0" smtClean="0"/>
              <a:t>támogatása (beruházás) </a:t>
            </a:r>
            <a:endParaRPr lang="hu-HU" sz="3600" dirty="0"/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Tartalom helye 5"/>
          <p:cNvSpPr>
            <a:spLocks noGrp="1"/>
          </p:cNvSpPr>
          <p:nvPr>
            <p:ph idx="1"/>
          </p:nvPr>
        </p:nvSpPr>
        <p:spPr>
          <a:xfrm>
            <a:off x="162294" y="1586161"/>
            <a:ext cx="12036425" cy="48436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dirty="0" smtClean="0"/>
              <a:t>A beavatkozás új elem az agrár- és vidékfejlesztési támogatási rendszerben.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dirty="0" smtClean="0"/>
              <a:t>A beavatkozás célja beruházási forrás biztosítása a dísznövény ágazat mikro- és kisvállalkozásainak számára.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b="1" dirty="0" smtClean="0"/>
              <a:t>A támogatás tervezett formája: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dirty="0" smtClean="0"/>
              <a:t>Maximum 100.000 EUR vissza nem térítendő támogatás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dirty="0" smtClean="0"/>
              <a:t>Az alap támogatási intenzitás 50%, mely bizonyos feltételek mellett akár 80 %-ig növelhető.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dirty="0" smtClean="0"/>
              <a:t>A támogatás típusa: </a:t>
            </a:r>
            <a:r>
              <a:rPr lang="hu-HU" smtClean="0"/>
              <a:t>ténylegesen felmerült </a:t>
            </a:r>
            <a:r>
              <a:rPr lang="hu-HU" u="sng" dirty="0" smtClean="0"/>
              <a:t>igazolható</a:t>
            </a:r>
            <a:r>
              <a:rPr lang="hu-HU" dirty="0" smtClean="0"/>
              <a:t> költségek visszatérítése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1195148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0415751" y="996287"/>
            <a:ext cx="17762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0873" y="76819"/>
            <a:ext cx="10767070" cy="11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Köszönöm a megtisztelő figyelmüket!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16" y="1365618"/>
            <a:ext cx="4810674" cy="470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3" y="1365619"/>
            <a:ext cx="6276753" cy="470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0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 smtClean="0"/>
              <a:pPr/>
              <a:t>19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31233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9932" y="1"/>
            <a:ext cx="11671695" cy="1333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4000" dirty="0"/>
              <a:t>Új KAP Stratégiai Terv </a:t>
            </a:r>
            <a:r>
              <a:rPr lang="hu-HU" sz="4000" dirty="0" smtClean="0"/>
              <a:t>beavatkozás típusai </a:t>
            </a:r>
            <a:r>
              <a:rPr lang="hu-HU" sz="4000" dirty="0"/>
              <a:t>(2023-2027)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5876244"/>
              </p:ext>
            </p:extLst>
          </p:nvPr>
        </p:nvGraphicFramePr>
        <p:xfrm>
          <a:off x="297711" y="1137684"/>
          <a:ext cx="11451265" cy="5241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289932" y="5458680"/>
            <a:ext cx="5112385" cy="105560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b="1" u="sng" dirty="0">
                <a:solidFill>
                  <a:schemeClr val="tx1"/>
                </a:solidFill>
                <a:cs typeface="Calibri Light" panose="020F0302020204030204" pitchFamily="34" charset="0"/>
              </a:rPr>
              <a:t>Ágazati programok </a:t>
            </a:r>
            <a:r>
              <a:rPr lang="hu-HU" sz="2800" dirty="0">
                <a:solidFill>
                  <a:schemeClr val="tx1"/>
                </a:solidFill>
                <a:cs typeface="Calibri Light" panose="020F0302020204030204" pitchFamily="34" charset="0"/>
              </a:rPr>
              <a:t>(méhészet, zöldség-gyümölcs, szőlő-bor)</a:t>
            </a:r>
          </a:p>
        </p:txBody>
      </p:sp>
    </p:spTree>
    <p:extLst>
      <p:ext uri="{BB962C8B-B14F-4D97-AF65-F5344CB8AC3E}">
        <p14:creationId xmlns:p14="http://schemas.microsoft.com/office/powerpoint/2010/main" val="217665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6763"/>
    </mc:Choice>
    <mc:Fallback xmlns="">
      <p:transition spd="slow" advClick="0" advTm="6676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65314" y="1247556"/>
            <a:ext cx="12126686" cy="50271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4400" dirty="0" smtClean="0"/>
              <a:t>ÚJ KAP ST II. pillér – Termelői csoportok és minőségrendszerek együttműködés alapú támogatása:</a:t>
            </a:r>
          </a:p>
          <a:p>
            <a:r>
              <a:rPr lang="hu-HU" sz="3900" dirty="0"/>
              <a:t>Termelői csoportok, termelői szervezetek </a:t>
            </a:r>
            <a:r>
              <a:rPr lang="hu-HU" sz="3900" dirty="0" smtClean="0"/>
              <a:t>támogatása</a:t>
            </a:r>
          </a:p>
          <a:p>
            <a:r>
              <a:rPr lang="hu-HU" sz="3900" dirty="0"/>
              <a:t>Együttműködések támogatása új OEM/OFJ/FJ/HKT létrehozására az EU-s minőségrendszerek </a:t>
            </a:r>
            <a:r>
              <a:rPr lang="hu-HU" sz="3900" dirty="0" smtClean="0"/>
              <a:t>keretében</a:t>
            </a:r>
          </a:p>
          <a:p>
            <a:r>
              <a:rPr lang="hu-HU" sz="3900" dirty="0"/>
              <a:t>Együttműködések már létező nemzeti minőségrendszer vagy uniós minőségrendszerben bejegyzett OEM/OFJ/FJ/HKT </a:t>
            </a:r>
            <a:r>
              <a:rPr lang="hu-HU" sz="3900" dirty="0" smtClean="0"/>
              <a:t>esetén</a:t>
            </a:r>
          </a:p>
          <a:p>
            <a:r>
              <a:rPr lang="hu-HU" sz="3900" dirty="0"/>
              <a:t>Minőségbiztosítási és irányítási rendszerekhez történő csatlakozás </a:t>
            </a:r>
            <a:r>
              <a:rPr lang="hu-HU" sz="3900" dirty="0" smtClean="0"/>
              <a:t>támogatása</a:t>
            </a:r>
          </a:p>
          <a:p>
            <a:r>
              <a:rPr lang="hu-HU" sz="3900" dirty="0"/>
              <a:t>Minőségrendszerek tájékoztatási és promóciós tevékenységének támogatása</a:t>
            </a:r>
            <a:endParaRPr lang="hu-HU" sz="4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4504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5601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0" dirty="0" smtClean="0"/>
              <a:t>Együttműködés alapú támogatások</a:t>
            </a:r>
            <a:endParaRPr lang="hu-HU" sz="3600" b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8580" y="1166327"/>
            <a:ext cx="11579289" cy="53981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 smtClean="0"/>
              <a:t>Általános célkitűzések:</a:t>
            </a:r>
          </a:p>
          <a:p>
            <a:r>
              <a:rPr lang="hu-HU" dirty="0" smtClean="0"/>
              <a:t>Az </a:t>
            </a:r>
            <a:r>
              <a:rPr lang="hu-HU" dirty="0"/>
              <a:t>együttműködés alapú beavatkozások célja az agrárium és a helyi közösségek tagjainak ösztönzése a közös cselekvésre.</a:t>
            </a:r>
            <a:endParaRPr lang="hu-HU" dirty="0" smtClean="0"/>
          </a:p>
          <a:p>
            <a:r>
              <a:rPr lang="hu-HU" dirty="0" smtClean="0"/>
              <a:t>A magyar </a:t>
            </a:r>
            <a:r>
              <a:rPr lang="hu-HU" dirty="0"/>
              <a:t>gazdálkodókban az együttműködésre való készség szintje rendkívül </a:t>
            </a:r>
            <a:r>
              <a:rPr lang="hu-HU" dirty="0" smtClean="0"/>
              <a:t>alacsony.</a:t>
            </a:r>
          </a:p>
          <a:p>
            <a:r>
              <a:rPr lang="hu-HU" dirty="0"/>
              <a:t>Az együttműködések támogatása azért szükséges, mert termelői összefogás hiányában a termelők alkupozíciója az ellátási láncban gyenge marad.</a:t>
            </a:r>
          </a:p>
          <a:p>
            <a:pPr marL="0" indent="0">
              <a:buNone/>
            </a:pPr>
            <a:r>
              <a:rPr lang="hu-HU" b="1" dirty="0" smtClean="0"/>
              <a:t>Közös elemek:</a:t>
            </a:r>
          </a:p>
          <a:p>
            <a:r>
              <a:rPr lang="hu-HU" dirty="0" smtClean="0"/>
              <a:t>Együttműködés alapú támogatás esetén minden esetben több résztvevő szükséges a támogathatósághoz.</a:t>
            </a:r>
          </a:p>
          <a:p>
            <a:r>
              <a:rPr lang="hu-HU" dirty="0" smtClean="0"/>
              <a:t>Uniós jogszabály alapján kizárólag új együttműködések, vagy meglévő együttműködések új tevékenységei támogathatók.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34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-83975"/>
            <a:ext cx="8167223" cy="1325563"/>
          </a:xfrm>
        </p:spPr>
        <p:txBody>
          <a:bodyPr>
            <a:noAutofit/>
          </a:bodyPr>
          <a:lstStyle/>
          <a:p>
            <a:r>
              <a:rPr lang="hu-HU" sz="3600" dirty="0"/>
              <a:t>Termelői csoportok, termelői szervezetek </a:t>
            </a:r>
            <a:r>
              <a:rPr lang="hu-HU" sz="3600" dirty="0" smtClean="0"/>
              <a:t>támogatása I.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1667" y="1175656"/>
            <a:ext cx="11590965" cy="5415319"/>
          </a:xfrm>
        </p:spPr>
        <p:txBody>
          <a:bodyPr>
            <a:normAutofit/>
          </a:bodyPr>
          <a:lstStyle/>
          <a:p>
            <a:pPr lvl="1" algn="just"/>
            <a:r>
              <a:rPr lang="hu-HU" dirty="0"/>
              <a:t>A beavatkozás célja a termelői csoportok, termelői szervezetek és termelői integrációs szervezet megalakulásának és működésének </a:t>
            </a:r>
            <a:r>
              <a:rPr lang="hu-HU" dirty="0" smtClean="0"/>
              <a:t>ösztönzése.</a:t>
            </a:r>
            <a:endParaRPr lang="hu-HU" dirty="0"/>
          </a:p>
          <a:p>
            <a:pPr lvl="1" algn="just"/>
            <a:r>
              <a:rPr lang="hu-HU" dirty="0"/>
              <a:t>A beavatkozással létrehozási támogatás nyújtható az újonnan megalakuló termelői csoportoknak és termelői szervezeteknek, ami legfeljebb 5 évig degresszív mértékben adható</a:t>
            </a:r>
            <a:r>
              <a:rPr lang="hu-HU" dirty="0" smtClean="0"/>
              <a:t>.</a:t>
            </a:r>
          </a:p>
          <a:p>
            <a:pPr lvl="1" algn="just"/>
            <a:r>
              <a:rPr lang="hu-HU" dirty="0" smtClean="0"/>
              <a:t>Már létező termelői csoportok számára akkor nyújtható támogatás, ha új tevékenységet kezdenek, ami megfelel a </a:t>
            </a:r>
            <a:r>
              <a:rPr lang="hu-HU" dirty="0"/>
              <a:t>1308/2013/EU rendelet 152. cikk (1) b) </a:t>
            </a:r>
            <a:r>
              <a:rPr lang="hu-HU" dirty="0" smtClean="0"/>
              <a:t>pontjának.</a:t>
            </a:r>
          </a:p>
          <a:p>
            <a:pPr lvl="1" algn="just"/>
            <a:r>
              <a:rPr lang="hu-HU" dirty="0" smtClean="0"/>
              <a:t>Kizárólag elismeréssel </a:t>
            </a:r>
            <a:r>
              <a:rPr lang="hu-HU" dirty="0"/>
              <a:t>rendelkező termelői csoportok és az 1308/2013/EU rendelet 154. cikke szerint elismert termelői </a:t>
            </a:r>
            <a:r>
              <a:rPr lang="hu-HU" dirty="0" smtClean="0"/>
              <a:t>szervezetek támogathatók.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022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3420" y="1"/>
            <a:ext cx="8633915" cy="159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u-HU" sz="4000" dirty="0"/>
              <a:t>Termelői csoportok, termelői szervezetek </a:t>
            </a:r>
            <a:r>
              <a:rPr lang="hu-HU" sz="4000" dirty="0" smtClean="0"/>
              <a:t>támogatása II.</a:t>
            </a:r>
            <a:r>
              <a:rPr lang="hu-HU" sz="4000" dirty="0"/>
              <a:t/>
            </a:r>
            <a:br>
              <a:rPr lang="hu-HU" sz="4000" dirty="0"/>
            </a:br>
            <a:endParaRPr lang="hu-HU" sz="4000" dirty="0"/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sz="240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55576" y="1194319"/>
            <a:ext cx="11826218" cy="523801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sz="3200" dirty="0"/>
              <a:t>A támogatás formája vissza nem térítendő egyösszegű átalány, mely a kötelezettségvállalási időszak 5 évében </a:t>
            </a:r>
            <a:r>
              <a:rPr lang="hu-HU" sz="3200" dirty="0" smtClean="0"/>
              <a:t>nyújtható, degresszív módon.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sz="3200" dirty="0"/>
              <a:t>Új tevékenység végrehajtása esetén a támogatás mértéke a szervezet vagy annak termelő tagjai által </a:t>
            </a:r>
            <a:r>
              <a:rPr lang="hu-HU" sz="3200" dirty="0" smtClean="0"/>
              <a:t>lefolytatott </a:t>
            </a:r>
            <a:r>
              <a:rPr lang="hu-HU" sz="3200" dirty="0"/>
              <a:t>tárgyalásoknak megfelelő szerződéses feltételekkel értékesített éves értékesített termelési érték 6%-a, de legfeljebb évente 100.000 EUR szervezetenként.</a:t>
            </a:r>
            <a:endParaRPr lang="hu-HU" sz="32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sz="3200" dirty="0" smtClean="0"/>
              <a:t>Degresszív finanszírozás:</a:t>
            </a:r>
            <a:endParaRPr lang="hu-HU" sz="3200" dirty="0"/>
          </a:p>
          <a:p>
            <a:pPr lvl="1"/>
            <a:r>
              <a:rPr lang="hu-HU" dirty="0"/>
              <a:t>1. évben az éves értékesített termelés 10%-a, de legfeljebb 100.000 EUR</a:t>
            </a:r>
          </a:p>
          <a:p>
            <a:pPr lvl="1"/>
            <a:r>
              <a:rPr lang="hu-HU" dirty="0"/>
              <a:t>2. évben az éves értékesített termelés 9%-a, de legfeljebb 100.000 EUR</a:t>
            </a:r>
          </a:p>
          <a:p>
            <a:pPr lvl="1"/>
            <a:r>
              <a:rPr lang="hu-HU" dirty="0"/>
              <a:t>3. évben az éves értékesített termelés 8%-a, de legfeljebb 100.000 EUR</a:t>
            </a:r>
          </a:p>
          <a:p>
            <a:pPr lvl="1"/>
            <a:r>
              <a:rPr lang="hu-HU" dirty="0"/>
              <a:t>4. évben az éves értékesített termelés 7%-a, de legfeljebb 100.000 EUR</a:t>
            </a:r>
          </a:p>
          <a:p>
            <a:pPr lvl="1"/>
            <a:r>
              <a:rPr lang="hu-HU" dirty="0"/>
              <a:t>5. évben az éves értékesített termelés 6%-a, de legfeljebb 100.000 EUR.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endParaRPr lang="hu-HU" sz="3200" b="1" dirty="0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1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/>
              <a:pPr/>
              <a:t>6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30150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3687" y="160339"/>
            <a:ext cx="8901652" cy="8718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u-HU" sz="3600" dirty="0"/>
              <a:t>Együttműködések támogatása új OEM/OFJ/FJ/HKT létrehozására az EU-s minőségrendszerek keretében </a:t>
            </a:r>
            <a:r>
              <a:rPr lang="hu-HU" sz="3600" dirty="0" smtClean="0"/>
              <a:t>I.</a:t>
            </a:r>
            <a:endParaRPr lang="hu-HU" sz="4000" dirty="0"/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sz="240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53414" y="1247622"/>
            <a:ext cx="11628379" cy="561037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3200" dirty="0" smtClean="0"/>
              <a:t>Általános célok: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sz="3200" dirty="0" smtClean="0"/>
              <a:t>Az </a:t>
            </a:r>
            <a:r>
              <a:rPr lang="hu-HU" sz="3200" dirty="0"/>
              <a:t>uniós minőségrendszereken belül </a:t>
            </a:r>
            <a:r>
              <a:rPr lang="hu-HU" sz="3200" dirty="0" err="1"/>
              <a:t>eredetmegjelölések</a:t>
            </a:r>
            <a:r>
              <a:rPr lang="hu-HU" sz="3200" dirty="0"/>
              <a:t> és földrajzi jelzések OEM/OFJ/</a:t>
            </a:r>
            <a:r>
              <a:rPr lang="hu-HU" sz="3200" dirty="0" err="1"/>
              <a:t>FJ-ként</a:t>
            </a:r>
            <a:r>
              <a:rPr lang="hu-HU" sz="3200" dirty="0"/>
              <a:t> történő elismertetésének, illetve hagyományos különleges termékek </a:t>
            </a:r>
            <a:r>
              <a:rPr lang="hu-HU" sz="3200" dirty="0" smtClean="0"/>
              <a:t>elismertetésének támogatása </a:t>
            </a:r>
            <a:r>
              <a:rPr lang="hu-HU" sz="3200" dirty="0"/>
              <a:t>az értéklánc szereplői között újonnan létrejött együttműködés </a:t>
            </a:r>
            <a:r>
              <a:rPr lang="hu-HU" sz="3200" dirty="0" smtClean="0"/>
              <a:t>keretében.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sz="3200" dirty="0"/>
              <a:t>A beavatkozással olyan együttműködések létrejöttét ösztönözzük, amelyek arra irányulnak, hogy az EU-s minőségrendszereken belül új OEM/OFJ/FJ/HKT termékleírások kerüljenek kidolgozásra és új elnevezések kerüljenek </a:t>
            </a:r>
            <a:r>
              <a:rPr lang="hu-HU" sz="3200" dirty="0" smtClean="0"/>
              <a:t>bejegyzésre.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endParaRPr lang="hu-HU" sz="32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3200" dirty="0" smtClean="0"/>
              <a:t>A támogatás maximális időtartama 5 év.</a:t>
            </a:r>
            <a:endParaRPr lang="hu-HU" sz="3200" dirty="0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1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/>
              <a:pPr/>
              <a:t>7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3015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0327" y="31080"/>
            <a:ext cx="10061338" cy="975882"/>
          </a:xfrm>
        </p:spPr>
        <p:txBody>
          <a:bodyPr>
            <a:noAutofit/>
          </a:bodyPr>
          <a:lstStyle/>
          <a:p>
            <a:r>
              <a:rPr lang="hu-HU" sz="3200" dirty="0"/>
              <a:t>Együttműködések támogatása új OEM/OFJ/FJ/HKT létrehozására az EU-s minőségrendszerek keretében </a:t>
            </a:r>
            <a:r>
              <a:rPr lang="hu-HU" sz="3200" dirty="0" smtClean="0"/>
              <a:t>II.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475860" y="1212980"/>
            <a:ext cx="12586996" cy="5253134"/>
          </a:xfrm>
        </p:spPr>
        <p:txBody>
          <a:bodyPr>
            <a:normAutofit/>
          </a:bodyPr>
          <a:lstStyle/>
          <a:p>
            <a:pPr marL="914400" lvl="2" indent="0" algn="just">
              <a:buNone/>
            </a:pPr>
            <a:r>
              <a:rPr lang="hu-HU" sz="2800" b="1" dirty="0" smtClean="0">
                <a:solidFill>
                  <a:srgbClr val="333333"/>
                </a:solidFill>
                <a:latin typeface="inherit"/>
              </a:rPr>
              <a:t>Támogatható kedvezményezettek:</a:t>
            </a:r>
          </a:p>
          <a:p>
            <a:pPr lvl="2" algn="just"/>
            <a:r>
              <a:rPr lang="hu-HU" sz="2800" dirty="0"/>
              <a:t>Az 1151/2012/EU, az 1308/2013/EU, valamint az (EU) 2019/787 rendeletek szerinti </a:t>
            </a:r>
            <a:r>
              <a:rPr lang="hu-HU" sz="2800" u="sng" dirty="0"/>
              <a:t>csoportosulások</a:t>
            </a:r>
            <a:r>
              <a:rPr lang="hu-HU" sz="2800" dirty="0"/>
              <a:t>, </a:t>
            </a:r>
            <a:r>
              <a:rPr lang="hu-HU" sz="2800" u="sng" dirty="0"/>
              <a:t>borászati termékek esetén termelői </a:t>
            </a:r>
            <a:r>
              <a:rPr lang="hu-HU" sz="2800" u="sng" dirty="0" smtClean="0"/>
              <a:t>érdekcsoportok</a:t>
            </a:r>
          </a:p>
          <a:p>
            <a:pPr lvl="2" algn="just"/>
            <a:endParaRPr lang="hu-HU" sz="2800" u="sng" dirty="0" smtClean="0"/>
          </a:p>
          <a:p>
            <a:pPr lvl="3" algn="just"/>
            <a:r>
              <a:rPr lang="hu-HU" sz="2600" u="sng" dirty="0" smtClean="0">
                <a:latin typeface="inherit"/>
              </a:rPr>
              <a:t>Legalább két főből álló meglévő csoportosulások </a:t>
            </a:r>
            <a:r>
              <a:rPr lang="hu-HU" sz="2600" dirty="0" smtClean="0">
                <a:latin typeface="inherit"/>
              </a:rPr>
              <a:t>akik új tevékenységként kezdeményezik egy EU-s minőségrendszer elfogadtatását</a:t>
            </a:r>
          </a:p>
          <a:p>
            <a:pPr lvl="3" algn="just"/>
            <a:r>
              <a:rPr lang="hu-HU" sz="2600" u="sng" dirty="0" smtClean="0">
                <a:latin typeface="inherit"/>
              </a:rPr>
              <a:t>Új, legalább 10 főből álló csoportosulások</a:t>
            </a:r>
            <a:r>
              <a:rPr lang="hu-HU" sz="2600" dirty="0" smtClean="0">
                <a:latin typeface="inherit"/>
              </a:rPr>
              <a:t>, akik új EU-s minőségrendszer elfogadtatását kezdeményezik, ahol:</a:t>
            </a:r>
          </a:p>
          <a:p>
            <a:pPr lvl="4" algn="just"/>
            <a:r>
              <a:rPr lang="hu-HU" sz="2800" dirty="0"/>
              <a:t>mezőgazdasági termék esetén a tagok legalább 2/3-a mezőgazdasági </a:t>
            </a:r>
            <a:r>
              <a:rPr lang="hu-HU" sz="2800" dirty="0" smtClean="0"/>
              <a:t>termelő</a:t>
            </a:r>
          </a:p>
          <a:p>
            <a:pPr lvl="4" algn="just"/>
            <a:r>
              <a:rPr lang="hu-HU" sz="2800" dirty="0"/>
              <a:t>élelmiszeripari termék esetén a tagok legalább fele mezőgazdasági </a:t>
            </a:r>
            <a:r>
              <a:rPr lang="hu-HU" sz="2800" dirty="0" smtClean="0"/>
              <a:t>termelő</a:t>
            </a:r>
          </a:p>
          <a:p>
            <a:pPr lvl="2" algn="just"/>
            <a:endParaRPr lang="hu-HU" sz="2800" dirty="0" smtClean="0">
              <a:solidFill>
                <a:srgbClr val="333333"/>
              </a:solidFill>
              <a:latin typeface="inherit"/>
            </a:endParaRPr>
          </a:p>
          <a:p>
            <a:pPr marL="914400" lvl="2" indent="0" algn="just">
              <a:buNone/>
            </a:pPr>
            <a:endParaRPr lang="hu-HU" dirty="0" smtClean="0">
              <a:solidFill>
                <a:srgbClr val="333333"/>
              </a:solidFill>
              <a:latin typeface="inheri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6655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1080"/>
            <a:ext cx="9358604" cy="975882"/>
          </a:xfrm>
        </p:spPr>
        <p:txBody>
          <a:bodyPr>
            <a:noAutofit/>
          </a:bodyPr>
          <a:lstStyle/>
          <a:p>
            <a:r>
              <a:rPr lang="hu-HU" sz="3200" dirty="0"/>
              <a:t>Együttműködések támogatása új OEM/OFJ/FJ/HKT létrehozására az EU-s minőségrendszerek keretében  </a:t>
            </a:r>
            <a:r>
              <a:rPr lang="hu-HU" sz="3200" dirty="0" smtClean="0"/>
              <a:t>III.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5902" y="1212980"/>
            <a:ext cx="11466730" cy="52624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/>
              <a:t>A támogatás kétféle költséget finanszírozhat:</a:t>
            </a:r>
          </a:p>
          <a:p>
            <a:r>
              <a:rPr lang="hu-HU" dirty="0" smtClean="0"/>
              <a:t>a </a:t>
            </a:r>
            <a:r>
              <a:rPr lang="hu-HU" dirty="0"/>
              <a:t>csoportosulásnak az </a:t>
            </a:r>
            <a:r>
              <a:rPr lang="hu-HU" dirty="0" smtClean="0"/>
              <a:t>eredet-megjelölésre, </a:t>
            </a:r>
            <a:r>
              <a:rPr lang="hu-HU" dirty="0"/>
              <a:t>földrajzi jelzésre vagy hagyományos különleges termékre vonatkozó termékleírás kidolgozásával, valamint az együttműködés létrehozásával és működtetésével kapcsolatos költségei, továbbá</a:t>
            </a:r>
          </a:p>
          <a:p>
            <a:r>
              <a:rPr lang="hu-HU" dirty="0" smtClean="0"/>
              <a:t>a </a:t>
            </a:r>
            <a:r>
              <a:rPr lang="hu-HU" dirty="0"/>
              <a:t>csoportban tag termelőnek/előállítónak a minőségrendszer (beleértve a vonatkozó termékleírás) követelményeinek való megfelelés és a formális csatlakozás során felmerülő </a:t>
            </a:r>
            <a:r>
              <a:rPr lang="hu-HU" dirty="0" smtClean="0"/>
              <a:t>költségei</a:t>
            </a:r>
          </a:p>
          <a:p>
            <a:pPr marL="0" indent="0">
              <a:buNone/>
            </a:pPr>
            <a:r>
              <a:rPr lang="hu-HU" dirty="0"/>
              <a:t>A teljes projektköltség maximum 25%-a </a:t>
            </a:r>
            <a:r>
              <a:rPr lang="hu-HU" dirty="0" smtClean="0"/>
              <a:t>költségátalányként </a:t>
            </a:r>
            <a:r>
              <a:rPr lang="hu-HU" dirty="0"/>
              <a:t>fordítható az együttműködési, tervezési és projekt-menedzsment stb. általános tevékenységekre (együttműködési költségek).</a:t>
            </a:r>
          </a:p>
          <a:p>
            <a:pPr marL="0" indent="0">
              <a:buNone/>
            </a:pPr>
            <a:r>
              <a:rPr lang="hu-HU" dirty="0"/>
              <a:t>A projektköltség minimum 75%-a, beruházás </a:t>
            </a:r>
            <a:r>
              <a:rPr lang="hu-HU" dirty="0" err="1"/>
              <a:t>ill</a:t>
            </a:r>
            <a:r>
              <a:rPr lang="hu-HU" dirty="0"/>
              <a:t>, más, a projekthez kapcsolódó költség (pl. felmérések és tanulmányok, tudásmegosztási költségek, szakértői költség, fordítás-tolmácsolás, stb.), amely egyedi bizonylatokkal számolható el.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3334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16544</TotalTime>
  <Words>1717</Words>
  <Application>Microsoft Office PowerPoint</Application>
  <PresentationFormat>Szélesvásznú</PresentationFormat>
  <Paragraphs>173</Paragraphs>
  <Slides>19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inherit</vt:lpstr>
      <vt:lpstr>Times New Roman</vt:lpstr>
      <vt:lpstr>Office-téma</vt:lpstr>
      <vt:lpstr>A 2023-tól induló új Közös Agrárpolitika támogatási rendszere –  Termelői csoportok és minőségrendszerek együttműködési támogatás II. pillér</vt:lpstr>
      <vt:lpstr>Új KAP Stratégiai Terv beavatkozás típusai (2023-2027)</vt:lpstr>
      <vt:lpstr>PowerPoint-bemutató</vt:lpstr>
      <vt:lpstr>Együttműködés alapú támogatások</vt:lpstr>
      <vt:lpstr>Termelői csoportok, termelői szervezetek támogatása I.</vt:lpstr>
      <vt:lpstr>Termelői csoportok, termelői szervezetek támogatása II. </vt:lpstr>
      <vt:lpstr>Együttműködések támogatása új OEM/OFJ/FJ/HKT létrehozására az EU-s minőségrendszerek keretében I.</vt:lpstr>
      <vt:lpstr>Együttműködések támogatása új OEM/OFJ/FJ/HKT létrehozására az EU-s minőségrendszerek keretében II.</vt:lpstr>
      <vt:lpstr>Együttműködések támogatása új OEM/OFJ/FJ/HKT létrehozására az EU-s minőségrendszerek keretében  III.</vt:lpstr>
      <vt:lpstr>Együttműködések már létező nemzeti minőségrendszer vagy uniós minőségrendszerben bejegyzett OEM/OFJ/FJ/HKT esetén I.</vt:lpstr>
      <vt:lpstr>Együttműködések már létező nemzeti minőségrendszer vagy uniós minőségrendszerben bejegyzett OEM/OFJ/FJ/HKT esetén II.</vt:lpstr>
      <vt:lpstr>Minőségbiztosítási és irányítási rendszerekhez történő csatlakozás támogatása I.</vt:lpstr>
      <vt:lpstr>Minőségbiztosítási és irányítási rendszerekhez történő csatlakozás támogatása II.</vt:lpstr>
      <vt:lpstr>Minőségrendszerek tájékoztatási és promóciós tevékenységének támogatása I.</vt:lpstr>
      <vt:lpstr>Minőségrendszerek tájékoztatási és promóciós tevékenységének támogatása II.</vt:lpstr>
      <vt:lpstr>Kisüzemek beruházásainak támogatása a KAP Stratégiai Tervben</vt:lpstr>
      <vt:lpstr>Mezőgazdasági kisüzemek fenntarthatósági fejlesztése (beruházás)</vt:lpstr>
      <vt:lpstr>Díszkertészeti ágazat kisvállalkozásainak támogatása (beruházás) </vt:lpstr>
      <vt:lpstr>Köszönöm a megtisztelő figyelmüket!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Juhász Anikó dr.</dc:creator>
  <cp:lastModifiedBy>Juhász Anikó dr.</cp:lastModifiedBy>
  <cp:revision>1110</cp:revision>
  <cp:lastPrinted>2020-10-06T08:58:47Z</cp:lastPrinted>
  <dcterms:created xsi:type="dcterms:W3CDTF">2018-02-08T11:39:47Z</dcterms:created>
  <dcterms:modified xsi:type="dcterms:W3CDTF">2022-11-17T06:22:33Z</dcterms:modified>
</cp:coreProperties>
</file>