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theme/themeOverride6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3"/>
  </p:notesMasterIdLst>
  <p:sldIdLst>
    <p:sldId id="256" r:id="rId5"/>
    <p:sldId id="329" r:id="rId6"/>
    <p:sldId id="332" r:id="rId7"/>
    <p:sldId id="333" r:id="rId8"/>
    <p:sldId id="335" r:id="rId9"/>
    <p:sldId id="334" r:id="rId10"/>
    <p:sldId id="330" r:id="rId11"/>
    <p:sldId id="264" r:id="rId12"/>
    <p:sldId id="342" r:id="rId13"/>
    <p:sldId id="309" r:id="rId14"/>
    <p:sldId id="308" r:id="rId15"/>
    <p:sldId id="338" r:id="rId16"/>
    <p:sldId id="340" r:id="rId17"/>
    <p:sldId id="339" r:id="rId18"/>
    <p:sldId id="344" r:id="rId19"/>
    <p:sldId id="343" r:id="rId20"/>
    <p:sldId id="345" r:id="rId21"/>
    <p:sldId id="259" r:id="rId2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Világos stílus 3 – 3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089" autoAdjust="0"/>
  </p:normalViewPr>
  <p:slideViewPr>
    <p:cSldViewPr snapToGrid="0">
      <p:cViewPr varScale="1">
        <p:scale>
          <a:sx n="60" d="100"/>
          <a:sy n="60" d="100"/>
        </p:scale>
        <p:origin x="90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AM_2018_2023\Jovedelem_KAP_Vegrehajtas_\AOP\A&#214;P%20k&#233;relem%20adatok%20AM-nek%20-%202023.06.09%20-%20bead&#225;s%20v&#233;ge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AM_2018_2023\Jovedelem_KAP_Vegrehajtas_\AOP\A&#214;P%20k&#233;relem%20adatok%20AM-nek%20-%202023.06.09%20-%20bead&#225;s%20v&#233;g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AM_2018_2023\Jovedelem_KAP_Vegrehajtas_\AOP\A&#214;P%20k&#233;relem%20adatok%20AM-nek%20-%202023.06.09%20-%20bead&#225;s%20v&#233;ge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915633318266737"/>
          <c:y val="9.4901099110153556E-2"/>
          <c:w val="0.46231084538751149"/>
          <c:h val="0.8850748083844092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'Gyakorlat területek'!$D$2:$D$10</c:f>
              <c:strCache>
                <c:ptCount val="9"/>
                <c:pt idx="0">
                  <c:v>Tájképi elemek</c:v>
                </c:pt>
                <c:pt idx="1">
                  <c:v>Talajtakarás</c:v>
                </c:pt>
                <c:pt idx="2">
                  <c:v>Táblaméret korlátozás</c:v>
                </c:pt>
                <c:pt idx="3">
                  <c:v>Méhekre veszélyes szer tilalom</c:v>
                </c:pt>
                <c:pt idx="4">
                  <c:v>Forgatás nélküli talajművelés</c:v>
                </c:pt>
                <c:pt idx="5">
                  <c:v>Karbamid műtrágya</c:v>
                </c:pt>
                <c:pt idx="6">
                  <c:v>Talaj-növénykondícionálók</c:v>
                </c:pt>
                <c:pt idx="7">
                  <c:v>Mikrobiológiai készítmények</c:v>
                </c:pt>
                <c:pt idx="8">
                  <c:v>Növény diverzifikáció</c:v>
                </c:pt>
              </c:strCache>
            </c:strRef>
          </c:cat>
          <c:val>
            <c:numRef>
              <c:f>'Gyakorlat területek'!$E$2:$E$10</c:f>
              <c:numCache>
                <c:formatCode>#,##0</c:formatCode>
                <c:ptCount val="9"/>
                <c:pt idx="0">
                  <c:v>41.906829600000002</c:v>
                </c:pt>
                <c:pt idx="1">
                  <c:v>63.379408399999903</c:v>
                </c:pt>
                <c:pt idx="2">
                  <c:v>154.834803499999</c:v>
                </c:pt>
                <c:pt idx="3">
                  <c:v>418.98873630000202</c:v>
                </c:pt>
                <c:pt idx="4">
                  <c:v>430.00865829999901</c:v>
                </c:pt>
                <c:pt idx="5">
                  <c:v>970.05051309999897</c:v>
                </c:pt>
                <c:pt idx="6">
                  <c:v>1056.6531825</c:v>
                </c:pt>
                <c:pt idx="7">
                  <c:v>1230.3548255999999</c:v>
                </c:pt>
                <c:pt idx="8">
                  <c:v>2117.9106481000099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43-45E1-8684-85AAE027F8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axId val="1412026240"/>
        <c:axId val="1412035808"/>
      </c:barChart>
      <c:valAx>
        <c:axId val="1412035808"/>
        <c:scaling>
          <c:orientation val="minMax"/>
          <c:max val="225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ezer hektár</a:t>
                </a:r>
              </a:p>
            </c:rich>
          </c:tx>
          <c:layout>
            <c:manualLayout>
              <c:xMode val="edge"/>
              <c:yMode val="edge"/>
              <c:x val="0.78676186753780919"/>
              <c:y val="0.55485634533277173"/>
            </c:manualLayout>
          </c:layout>
          <c:overlay val="0"/>
          <c:spPr>
            <a:solidFill>
              <a:schemeClr val="bg1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#,##0" sourceLinked="1"/>
        <c:majorTickMark val="out"/>
        <c:minorTickMark val="none"/>
        <c:tickLblPos val="nextTo"/>
        <c:crossAx val="1412026240"/>
        <c:crosses val="autoZero"/>
        <c:crossBetween val="between"/>
        <c:majorUnit val="250"/>
      </c:valAx>
      <c:catAx>
        <c:axId val="14120262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4120358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/>
      </a:pPr>
      <a:endParaRPr lang="hu-H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Gyepes gyakorlatok</a:t>
            </a:r>
          </a:p>
        </c:rich>
      </c:tx>
      <c:layout>
        <c:manualLayout>
          <c:xMode val="edge"/>
          <c:yMode val="edge"/>
          <c:x val="0.33395822397200348"/>
          <c:y val="6.535947712418300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>
        <c:manualLayout>
          <c:layoutTarget val="inner"/>
          <c:xMode val="edge"/>
          <c:yMode val="edge"/>
          <c:x val="0.47002488045717838"/>
          <c:y val="0.16799804436210181"/>
          <c:w val="0.48797509362567876"/>
          <c:h val="0.6281668467912099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'Gyakorlat területek'!$D$12:$D$15</c:f>
              <c:strCache>
                <c:ptCount val="4"/>
                <c:pt idx="0">
                  <c:v>Gyepek megőrzése</c:v>
                </c:pt>
                <c:pt idx="1">
                  <c:v>Alternáló kasza</c:v>
                </c:pt>
                <c:pt idx="2">
                  <c:v>Extenzív évi egyszeri kaszálás</c:v>
                </c:pt>
                <c:pt idx="3">
                  <c:v>Pásztoroló, szakaszos legeltetés</c:v>
                </c:pt>
              </c:strCache>
            </c:strRef>
          </c:cat>
          <c:val>
            <c:numRef>
              <c:f>'Gyakorlat területek'!$E$12:$E$15</c:f>
              <c:numCache>
                <c:formatCode>#,##0</c:formatCode>
                <c:ptCount val="4"/>
                <c:pt idx="0">
                  <c:v>124.4737461</c:v>
                </c:pt>
                <c:pt idx="1">
                  <c:v>100.5700647</c:v>
                </c:pt>
                <c:pt idx="2">
                  <c:v>124.7917509</c:v>
                </c:pt>
                <c:pt idx="3">
                  <c:v>274.15188869999997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93-44B2-BDD2-37348C86B01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921694144"/>
        <c:axId val="921687072"/>
      </c:barChart>
      <c:catAx>
        <c:axId val="9216941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21687072"/>
        <c:crosses val="autoZero"/>
        <c:auto val="1"/>
        <c:lblAlgn val="ctr"/>
        <c:lblOffset val="100"/>
        <c:noMultiLvlLbl val="0"/>
      </c:catAx>
      <c:valAx>
        <c:axId val="9216870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21694144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/>
      </a:pPr>
      <a:endParaRPr lang="hu-H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800" b="1"/>
              <a:t>Ültetvényes gyakorlatok</a:t>
            </a:r>
          </a:p>
        </c:rich>
      </c:tx>
      <c:layout>
        <c:manualLayout>
          <c:xMode val="edge"/>
          <c:yMode val="edge"/>
          <c:x val="0.29152777777777777"/>
          <c:y val="9.259259259259258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>
        <c:manualLayout>
          <c:layoutTarget val="inner"/>
          <c:xMode val="edge"/>
          <c:yMode val="edge"/>
          <c:x val="0.47628209404061117"/>
          <c:y val="0.10451407115777195"/>
          <c:w val="0.49259019544082572"/>
          <c:h val="0.7623064304461941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'Gyakorlat területek'!$A$27:$A$34</c:f>
              <c:strCache>
                <c:ptCount val="8"/>
                <c:pt idx="0">
                  <c:v>Talajtakarás mulcs, egyéves</c:v>
                </c:pt>
                <c:pt idx="1">
                  <c:v>Mikroöntözés</c:v>
                </c:pt>
                <c:pt idx="2">
                  <c:v>Biológiai ágensek</c:v>
                </c:pt>
                <c:pt idx="3">
                  <c:v>Karbamid műtrágya</c:v>
                </c:pt>
                <c:pt idx="4">
                  <c:v>Talaj-növénykondicionálók</c:v>
                </c:pt>
                <c:pt idx="5">
                  <c:v>Méhekre veszélyes szer tilalom</c:v>
                </c:pt>
                <c:pt idx="6">
                  <c:v>Mikrobiológiai készítmények</c:v>
                </c:pt>
                <c:pt idx="7">
                  <c:v>Talajtakarás évelő kultúrák</c:v>
                </c:pt>
              </c:strCache>
            </c:strRef>
          </c:cat>
          <c:val>
            <c:numRef>
              <c:f>'Gyakorlat területek'!$B$27:$B$34</c:f>
              <c:numCache>
                <c:formatCode>#,##0</c:formatCode>
                <c:ptCount val="8"/>
                <c:pt idx="0">
                  <c:v>1.2911344</c:v>
                </c:pt>
                <c:pt idx="1">
                  <c:v>4.7659174000000002</c:v>
                </c:pt>
                <c:pt idx="2">
                  <c:v>8.5234719000000005</c:v>
                </c:pt>
                <c:pt idx="3">
                  <c:v>9.4693313999999997</c:v>
                </c:pt>
                <c:pt idx="4">
                  <c:v>18.250660199999999</c:v>
                </c:pt>
                <c:pt idx="5">
                  <c:v>20.1221408</c:v>
                </c:pt>
                <c:pt idx="6">
                  <c:v>21.738485699999998</c:v>
                </c:pt>
                <c:pt idx="7">
                  <c:v>45.385396900000003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01-4643-886E-C89AA37C2D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3"/>
        <c:axId val="1421074032"/>
        <c:axId val="1421067792"/>
      </c:barChart>
      <c:catAx>
        <c:axId val="1421074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421067792"/>
        <c:crosses val="autoZero"/>
        <c:auto val="1"/>
        <c:lblAlgn val="ctr"/>
        <c:lblOffset val="100"/>
        <c:noMultiLvlLbl val="0"/>
      </c:catAx>
      <c:valAx>
        <c:axId val="1421067792"/>
        <c:scaling>
          <c:orientation val="minMax"/>
          <c:max val="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42107403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/>
      </a:pPr>
      <a:endParaRPr lang="hu-H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2A5136-DEA5-418E-A9DF-0F853A2A4689}" type="doc">
      <dgm:prSet loTypeId="urn:microsoft.com/office/officeart/2005/8/layout/hProcess7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hu-HU"/>
        </a:p>
      </dgm:t>
    </dgm:pt>
    <dgm:pt modelId="{3B2416C9-5260-4A72-85B3-11E964D18E4F}">
      <dgm:prSet phldrT="[Szöveg]" custT="1"/>
      <dgm:spPr/>
      <dgm:t>
        <a:bodyPr/>
        <a:lstStyle/>
        <a:p>
          <a:r>
            <a:rPr lang="hu-HU" sz="3200" b="1" u="sng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Vidékfejlesztés II. pillér </a:t>
          </a:r>
        </a:p>
      </dgm:t>
    </dgm:pt>
    <dgm:pt modelId="{B144E9CE-11FA-4236-93D2-045FA5E8A536}" type="parTrans" cxnId="{CAC756BD-EB55-43AB-A110-836D28850682}">
      <dgm:prSet/>
      <dgm:spPr/>
      <dgm:t>
        <a:bodyPr/>
        <a:lstStyle/>
        <a:p>
          <a:endParaRPr lang="hu-HU"/>
        </a:p>
      </dgm:t>
    </dgm:pt>
    <dgm:pt modelId="{C917DA56-2C41-4110-B612-83D0C8B1AFE8}" type="sibTrans" cxnId="{CAC756BD-EB55-43AB-A110-836D28850682}">
      <dgm:prSet/>
      <dgm:spPr/>
      <dgm:t>
        <a:bodyPr/>
        <a:lstStyle/>
        <a:p>
          <a:endParaRPr lang="hu-HU"/>
        </a:p>
      </dgm:t>
    </dgm:pt>
    <dgm:pt modelId="{AA79745B-F662-4FD9-9B2F-52828170C1E0}">
      <dgm:prSet phldrT="[Szöveg]" custT="1"/>
      <dgm:spPr/>
      <dgm:t>
        <a:bodyPr/>
        <a:lstStyle/>
        <a:p>
          <a:pPr lvl="0" defTabSz="12446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800" b="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-Környezet- és klímavédelmi beavatkozások (70.cikk)</a:t>
          </a:r>
        </a:p>
        <a:p>
          <a:pPr lvl="0" defTabSz="12446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800" b="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</a:t>
          </a:r>
          <a:r>
            <a:rPr lang="hu-HU" sz="2800" b="0" dirty="0" err="1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Natura</a:t>
          </a:r>
          <a:r>
            <a:rPr lang="hu-HU" sz="2800" b="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kompenzációs kifizetések (72.cikk)</a:t>
          </a:r>
        </a:p>
        <a:p>
          <a:pPr lvl="0" defTabSz="12446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800" b="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Beruházások (73.cikk)</a:t>
          </a:r>
        </a:p>
        <a:p>
          <a:pPr lvl="0" defTabSz="12446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800" b="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Öntözésfejlesztés (74.cikk)</a:t>
          </a:r>
          <a:endParaRPr lang="hu-HU" sz="2800" b="0" dirty="0">
            <a:solidFill>
              <a:schemeClr val="accent6">
                <a:lumMod val="75000"/>
              </a:schemeClr>
            </a:solidFill>
            <a:latin typeface="+mn-lt"/>
            <a:cs typeface="Calibri Light" panose="020F0302020204030204" pitchFamily="34" charset="0"/>
          </a:endParaRPr>
        </a:p>
      </dgm:t>
    </dgm:pt>
    <dgm:pt modelId="{35C8CCC6-D271-4F28-9031-E08ECF056405}" type="parTrans" cxnId="{7A0F3978-46F0-4BE7-AAFF-639053FE7893}">
      <dgm:prSet/>
      <dgm:spPr/>
      <dgm:t>
        <a:bodyPr/>
        <a:lstStyle/>
        <a:p>
          <a:endParaRPr lang="hu-HU"/>
        </a:p>
      </dgm:t>
    </dgm:pt>
    <dgm:pt modelId="{D11AA970-7786-43E0-A719-D650B37F6771}" type="sibTrans" cxnId="{7A0F3978-46F0-4BE7-AAFF-639053FE7893}">
      <dgm:prSet/>
      <dgm:spPr/>
      <dgm:t>
        <a:bodyPr/>
        <a:lstStyle/>
        <a:p>
          <a:endParaRPr lang="hu-HU"/>
        </a:p>
      </dgm:t>
    </dgm:pt>
    <dgm:pt modelId="{25332177-E731-4E9A-AB2F-9DB087EDC6D0}">
      <dgm:prSet phldrT="[Szöveg]" custT="1"/>
      <dgm:spPr/>
      <dgm:t>
        <a:bodyPr/>
        <a:lstStyle/>
        <a:p>
          <a:pPr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600" b="0" u="none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Alap </a:t>
          </a:r>
          <a:r>
            <a:rPr lang="hu-HU" sz="2600" b="0" u="none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jövedelemtámogatás </a:t>
          </a:r>
          <a:r>
            <a:rPr lang="hu-HU" sz="2600" b="0" u="none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(BISS</a:t>
          </a:r>
          <a:r>
            <a:rPr lang="hu-HU" sz="2600" b="0" u="none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</a:p>
        <a:p>
          <a:pPr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600" b="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</a:t>
          </a:r>
          <a:r>
            <a:rPr lang="hu-HU" sz="2600" b="0" dirty="0" err="1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Redisztributív</a:t>
          </a:r>
          <a:r>
            <a:rPr lang="hu-HU" sz="2600" b="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kifizetés (CRISS)</a:t>
          </a:r>
          <a:endParaRPr lang="hu-HU" sz="2600" b="0" u="none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  <a:p>
          <a:pPr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600" b="0" u="none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</a:t>
          </a:r>
          <a:r>
            <a:rPr lang="hu-HU" sz="2600" b="0" u="none" dirty="0" err="1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Agro-ökológiai</a:t>
          </a:r>
          <a:r>
            <a:rPr lang="hu-HU" sz="2600" b="0" u="none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</a:t>
          </a:r>
          <a:r>
            <a:rPr lang="hu-HU" sz="2600" b="0" u="none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program </a:t>
          </a:r>
          <a:r>
            <a:rPr lang="hu-HU" sz="2600" b="0" u="none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(AÖP)</a:t>
          </a:r>
        </a:p>
        <a:p>
          <a:pPr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600" b="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Fiatal gazdák </a:t>
          </a:r>
          <a:r>
            <a:rPr lang="hu-HU" sz="2600" b="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támogatása (CIS-YF)</a:t>
          </a:r>
          <a:endParaRPr lang="hu-HU" sz="2600" b="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  <a:p>
          <a:pPr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600" b="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</a:t>
          </a:r>
          <a:r>
            <a:rPr lang="hu-HU" sz="2600" b="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Termeléshez </a:t>
          </a:r>
          <a:r>
            <a:rPr lang="hu-HU" sz="2600" b="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kötött </a:t>
          </a:r>
          <a:r>
            <a:rPr lang="hu-HU" sz="2600" b="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támogatások (CIS)</a:t>
          </a:r>
          <a:endParaRPr lang="hu-HU" sz="2600" b="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FB438DEF-5999-4D3D-A409-AB9FE54A4E78}" type="parTrans" cxnId="{9F8B8091-8BA0-4BE7-ABF7-7C332879A232}">
      <dgm:prSet/>
      <dgm:spPr/>
      <dgm:t>
        <a:bodyPr/>
        <a:lstStyle/>
        <a:p>
          <a:endParaRPr lang="hu-HU"/>
        </a:p>
      </dgm:t>
    </dgm:pt>
    <dgm:pt modelId="{0D97CD8B-6778-44B5-BD0C-56DAE594B61E}" type="sibTrans" cxnId="{9F8B8091-8BA0-4BE7-ABF7-7C332879A232}">
      <dgm:prSet/>
      <dgm:spPr/>
      <dgm:t>
        <a:bodyPr/>
        <a:lstStyle/>
        <a:p>
          <a:endParaRPr lang="hu-HU"/>
        </a:p>
      </dgm:t>
    </dgm:pt>
    <dgm:pt modelId="{E2BB41D3-D6E2-4CAB-AAF0-2A3D5497A7E1}">
      <dgm:prSet phldrT="[Szöveg]"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hu-HU" sz="2800" b="1" u="sng" dirty="0">
              <a:solidFill>
                <a:schemeClr val="accent6">
                  <a:lumMod val="50000"/>
                </a:schemeClr>
              </a:solidFill>
              <a:latin typeface="+mn-lt"/>
              <a:cs typeface="Calibri Light" panose="020F0302020204030204" pitchFamily="34" charset="0"/>
            </a:rPr>
            <a:t>Közvetlen </a:t>
          </a:r>
          <a:r>
            <a:rPr lang="hu-HU" sz="2800" b="1" u="sng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támogatás</a:t>
          </a:r>
          <a:r>
            <a:rPr lang="hu-HU" sz="2800" b="1" u="sng" dirty="0">
              <a:solidFill>
                <a:schemeClr val="accent6">
                  <a:lumMod val="50000"/>
                </a:schemeClr>
              </a:solidFill>
              <a:latin typeface="+mn-lt"/>
              <a:cs typeface="Calibri Light" panose="020F0302020204030204" pitchFamily="34" charset="0"/>
            </a:rPr>
            <a:t> I. pillér</a:t>
          </a:r>
        </a:p>
      </dgm:t>
    </dgm:pt>
    <dgm:pt modelId="{44DF2BA0-8CDC-4B35-8390-F1CE3423B765}" type="parTrans" cxnId="{922D7E97-1138-47F1-870B-82D732B6104C}">
      <dgm:prSet/>
      <dgm:spPr/>
      <dgm:t>
        <a:bodyPr/>
        <a:lstStyle/>
        <a:p>
          <a:endParaRPr lang="hu-HU"/>
        </a:p>
      </dgm:t>
    </dgm:pt>
    <dgm:pt modelId="{7836827B-9CA1-41A2-9D83-36C8EA7DF876}" type="sibTrans" cxnId="{922D7E97-1138-47F1-870B-82D732B6104C}">
      <dgm:prSet/>
      <dgm:spPr/>
      <dgm:t>
        <a:bodyPr/>
        <a:lstStyle/>
        <a:p>
          <a:endParaRPr lang="hu-HU"/>
        </a:p>
      </dgm:t>
    </dgm:pt>
    <dgm:pt modelId="{27E066F0-FD99-4D66-9593-1B4C16A3B510}">
      <dgm:prSet custT="1"/>
      <dgm:spPr/>
      <dgm:t>
        <a:bodyPr/>
        <a:lstStyle/>
        <a:p>
          <a:pPr lvl="0" defTabSz="12446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800" b="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Fiatal gazdák (75. cikk) </a:t>
          </a:r>
        </a:p>
        <a:p>
          <a:pPr lvl="0" defTabSz="12446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800" b="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Kockázatkezelés (76. cikk)</a:t>
          </a:r>
          <a:endParaRPr lang="hu-HU" sz="2800" b="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C3376CD8-7FAD-4525-AB42-58114A46B639}" type="parTrans" cxnId="{E6AB8A41-8089-424D-B145-B8A770B45C05}">
      <dgm:prSet/>
      <dgm:spPr/>
      <dgm:t>
        <a:bodyPr/>
        <a:lstStyle/>
        <a:p>
          <a:endParaRPr lang="hu-HU"/>
        </a:p>
      </dgm:t>
    </dgm:pt>
    <dgm:pt modelId="{FF73E0FB-7F23-4270-A837-7846C02BA711}" type="sibTrans" cxnId="{E6AB8A41-8089-424D-B145-B8A770B45C05}">
      <dgm:prSet/>
      <dgm:spPr/>
      <dgm:t>
        <a:bodyPr/>
        <a:lstStyle/>
        <a:p>
          <a:endParaRPr lang="hu-HU"/>
        </a:p>
      </dgm:t>
    </dgm:pt>
    <dgm:pt modelId="{5792E6EB-E7FB-4BEE-8CC1-29BC4E398381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90000"/>
            </a:lnSpc>
            <a:spcBef>
              <a:spcPts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hu-HU" sz="2800" b="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Együttműködés (77. cikk)</a:t>
          </a:r>
        </a:p>
        <a:p>
          <a:pPr marL="0" marR="0" lvl="0" indent="0" defTabSz="12446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hu-HU" sz="2800" b="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</a:t>
          </a:r>
          <a:r>
            <a:rPr lang="hu-HU" sz="2800" b="0" u="none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Tudásátadás és információcsere (78. cikk)</a:t>
          </a:r>
        </a:p>
        <a:p>
          <a:pPr lvl="0" defTabSz="12446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endParaRPr lang="hu-HU" sz="2800" b="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0B472BA5-4A05-483A-825F-2B7E3782BEC2}" type="parTrans" cxnId="{FD4A2896-349E-4F79-BF5E-DEE3AE0D3622}">
      <dgm:prSet/>
      <dgm:spPr/>
      <dgm:t>
        <a:bodyPr/>
        <a:lstStyle/>
        <a:p>
          <a:endParaRPr lang="hu-HU"/>
        </a:p>
      </dgm:t>
    </dgm:pt>
    <dgm:pt modelId="{0E68C952-7D64-42E5-A73D-8D32F735B18F}" type="sibTrans" cxnId="{FD4A2896-349E-4F79-BF5E-DEE3AE0D3622}">
      <dgm:prSet/>
      <dgm:spPr/>
      <dgm:t>
        <a:bodyPr/>
        <a:lstStyle/>
        <a:p>
          <a:endParaRPr lang="hu-HU"/>
        </a:p>
      </dgm:t>
    </dgm:pt>
    <dgm:pt modelId="{72FA0973-6E37-45CF-BE55-B27FA7CA500A}" type="pres">
      <dgm:prSet presAssocID="{4D2A5136-DEA5-418E-A9DF-0F853A2A468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F23ECBDD-FD05-408A-A833-7491EA34D63D}" type="pres">
      <dgm:prSet presAssocID="{E2BB41D3-D6E2-4CAB-AAF0-2A3D5497A7E1}" presName="compositeNode" presStyleCnt="0">
        <dgm:presLayoutVars>
          <dgm:bulletEnabled val="1"/>
        </dgm:presLayoutVars>
      </dgm:prSet>
      <dgm:spPr/>
    </dgm:pt>
    <dgm:pt modelId="{91D147F9-886D-4E53-8321-9A6DDAF5CD27}" type="pres">
      <dgm:prSet presAssocID="{E2BB41D3-D6E2-4CAB-AAF0-2A3D5497A7E1}" presName="bgRect" presStyleLbl="node1" presStyleIdx="0" presStyleCnt="2" custScaleX="97221" custScaleY="100000" custLinFactNeighborX="-242"/>
      <dgm:spPr/>
      <dgm:t>
        <a:bodyPr/>
        <a:lstStyle/>
        <a:p>
          <a:endParaRPr lang="hu-HU"/>
        </a:p>
      </dgm:t>
    </dgm:pt>
    <dgm:pt modelId="{4467212A-F763-47C0-9E8C-C13AB3D5D9EE}" type="pres">
      <dgm:prSet presAssocID="{E2BB41D3-D6E2-4CAB-AAF0-2A3D5497A7E1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A13F339-9AB2-4182-AA8C-455AF31710D4}" type="pres">
      <dgm:prSet presAssocID="{E2BB41D3-D6E2-4CAB-AAF0-2A3D5497A7E1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4EB1BE2-34DA-4027-AEF9-C138306668F6}" type="pres">
      <dgm:prSet presAssocID="{7836827B-9CA1-41A2-9D83-36C8EA7DF876}" presName="hSp" presStyleCnt="0"/>
      <dgm:spPr/>
    </dgm:pt>
    <dgm:pt modelId="{A212DB90-AC5C-4254-84E9-8B05F4A5D75E}" type="pres">
      <dgm:prSet presAssocID="{7836827B-9CA1-41A2-9D83-36C8EA7DF876}" presName="vProcSp" presStyleCnt="0"/>
      <dgm:spPr/>
    </dgm:pt>
    <dgm:pt modelId="{708362AF-47FA-4825-9DC8-07EEFB86E225}" type="pres">
      <dgm:prSet presAssocID="{7836827B-9CA1-41A2-9D83-36C8EA7DF876}" presName="vSp1" presStyleCnt="0"/>
      <dgm:spPr/>
    </dgm:pt>
    <dgm:pt modelId="{F1E93752-5EEF-4ABB-A148-7FC679D7A4B6}" type="pres">
      <dgm:prSet presAssocID="{7836827B-9CA1-41A2-9D83-36C8EA7DF876}" presName="simulatedConn" presStyleLbl="solidFgAcc1" presStyleIdx="0" presStyleCnt="1" custLinFactNeighborX="1001" custLinFactNeighborY="-59470"/>
      <dgm:spPr>
        <a:noFill/>
        <a:ln>
          <a:noFill/>
        </a:ln>
      </dgm:spPr>
    </dgm:pt>
    <dgm:pt modelId="{9FE169D7-1E74-4621-9069-50F07FE1833F}" type="pres">
      <dgm:prSet presAssocID="{7836827B-9CA1-41A2-9D83-36C8EA7DF876}" presName="vSp2" presStyleCnt="0"/>
      <dgm:spPr/>
    </dgm:pt>
    <dgm:pt modelId="{9E1AF157-8326-4B91-B8C7-0B187E591B02}" type="pres">
      <dgm:prSet presAssocID="{7836827B-9CA1-41A2-9D83-36C8EA7DF876}" presName="sibTrans" presStyleCnt="0"/>
      <dgm:spPr/>
    </dgm:pt>
    <dgm:pt modelId="{06D0E180-F02A-4C7D-84DA-B0881C03FFBC}" type="pres">
      <dgm:prSet presAssocID="{3B2416C9-5260-4A72-85B3-11E964D18E4F}" presName="compositeNode" presStyleCnt="0">
        <dgm:presLayoutVars>
          <dgm:bulletEnabled val="1"/>
        </dgm:presLayoutVars>
      </dgm:prSet>
      <dgm:spPr/>
    </dgm:pt>
    <dgm:pt modelId="{4FFF5041-A3AB-4000-B7B8-957227AB3A29}" type="pres">
      <dgm:prSet presAssocID="{3B2416C9-5260-4A72-85B3-11E964D18E4F}" presName="bgRect" presStyleLbl="node1" presStyleIdx="1" presStyleCnt="2" custScaleX="117953" custScaleY="100000" custLinFactNeighborX="-575" custLinFactNeighborY="39723"/>
      <dgm:spPr/>
      <dgm:t>
        <a:bodyPr/>
        <a:lstStyle/>
        <a:p>
          <a:endParaRPr lang="hu-HU"/>
        </a:p>
      </dgm:t>
    </dgm:pt>
    <dgm:pt modelId="{A8E9AA67-C5A8-4C8D-B44F-AC80880D72D8}" type="pres">
      <dgm:prSet presAssocID="{3B2416C9-5260-4A72-85B3-11E964D18E4F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2F0B389-F70C-4748-80D2-2B5C80A3B2D5}" type="pres">
      <dgm:prSet presAssocID="{3B2416C9-5260-4A72-85B3-11E964D18E4F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922D7E97-1138-47F1-870B-82D732B6104C}" srcId="{4D2A5136-DEA5-418E-A9DF-0F853A2A4689}" destId="{E2BB41D3-D6E2-4CAB-AAF0-2A3D5497A7E1}" srcOrd="0" destOrd="0" parTransId="{44DF2BA0-8CDC-4B35-8390-F1CE3423B765}" sibTransId="{7836827B-9CA1-41A2-9D83-36C8EA7DF876}"/>
    <dgm:cxn modelId="{6541D5DE-6C4A-4C8D-B475-ABE25E6042BA}" type="presOf" srcId="{5792E6EB-E7FB-4BEE-8CC1-29BC4E398381}" destId="{92F0B389-F70C-4748-80D2-2B5C80A3B2D5}" srcOrd="0" destOrd="2" presId="urn:microsoft.com/office/officeart/2005/8/layout/hProcess7"/>
    <dgm:cxn modelId="{FD4A2896-349E-4F79-BF5E-DEE3AE0D3622}" srcId="{3B2416C9-5260-4A72-85B3-11E964D18E4F}" destId="{5792E6EB-E7FB-4BEE-8CC1-29BC4E398381}" srcOrd="2" destOrd="0" parTransId="{0B472BA5-4A05-483A-825F-2B7E3782BEC2}" sibTransId="{0E68C952-7D64-42E5-A73D-8D32F735B18F}"/>
    <dgm:cxn modelId="{66D19328-0765-4A32-8F3A-7C5FB7189FD2}" type="presOf" srcId="{3B2416C9-5260-4A72-85B3-11E964D18E4F}" destId="{4FFF5041-A3AB-4000-B7B8-957227AB3A29}" srcOrd="0" destOrd="0" presId="urn:microsoft.com/office/officeart/2005/8/layout/hProcess7"/>
    <dgm:cxn modelId="{3E2C3605-5FFB-436B-9FD9-0202CB327B17}" type="presOf" srcId="{E2BB41D3-D6E2-4CAB-AAF0-2A3D5497A7E1}" destId="{4467212A-F763-47C0-9E8C-C13AB3D5D9EE}" srcOrd="1" destOrd="0" presId="urn:microsoft.com/office/officeart/2005/8/layout/hProcess7"/>
    <dgm:cxn modelId="{7A4A7930-419F-4DD3-8306-562711680603}" type="presOf" srcId="{AA79745B-F662-4FD9-9B2F-52828170C1E0}" destId="{92F0B389-F70C-4748-80D2-2B5C80A3B2D5}" srcOrd="0" destOrd="0" presId="urn:microsoft.com/office/officeart/2005/8/layout/hProcess7"/>
    <dgm:cxn modelId="{50F25301-EDBB-4098-BA61-23B1DE4AE6A2}" type="presOf" srcId="{4D2A5136-DEA5-418E-A9DF-0F853A2A4689}" destId="{72FA0973-6E37-45CF-BE55-B27FA7CA500A}" srcOrd="0" destOrd="0" presId="urn:microsoft.com/office/officeart/2005/8/layout/hProcess7"/>
    <dgm:cxn modelId="{7A0F3978-46F0-4BE7-AAFF-639053FE7893}" srcId="{3B2416C9-5260-4A72-85B3-11E964D18E4F}" destId="{AA79745B-F662-4FD9-9B2F-52828170C1E0}" srcOrd="0" destOrd="0" parTransId="{35C8CCC6-D271-4F28-9031-E08ECF056405}" sibTransId="{D11AA970-7786-43E0-A719-D650B37F6771}"/>
    <dgm:cxn modelId="{9F8B8091-8BA0-4BE7-ABF7-7C332879A232}" srcId="{E2BB41D3-D6E2-4CAB-AAF0-2A3D5497A7E1}" destId="{25332177-E731-4E9A-AB2F-9DB087EDC6D0}" srcOrd="0" destOrd="0" parTransId="{FB438DEF-5999-4D3D-A409-AB9FE54A4E78}" sibTransId="{0D97CD8B-6778-44B5-BD0C-56DAE594B61E}"/>
    <dgm:cxn modelId="{E6AB8A41-8089-424D-B145-B8A770B45C05}" srcId="{3B2416C9-5260-4A72-85B3-11E964D18E4F}" destId="{27E066F0-FD99-4D66-9593-1B4C16A3B510}" srcOrd="1" destOrd="0" parTransId="{C3376CD8-7FAD-4525-AB42-58114A46B639}" sibTransId="{FF73E0FB-7F23-4270-A837-7846C02BA711}"/>
    <dgm:cxn modelId="{E807A8F1-2CB0-4FC0-A480-A84EF3202E72}" type="presOf" srcId="{25332177-E731-4E9A-AB2F-9DB087EDC6D0}" destId="{5A13F339-9AB2-4182-AA8C-455AF31710D4}" srcOrd="0" destOrd="0" presId="urn:microsoft.com/office/officeart/2005/8/layout/hProcess7"/>
    <dgm:cxn modelId="{CAC756BD-EB55-43AB-A110-836D28850682}" srcId="{4D2A5136-DEA5-418E-A9DF-0F853A2A4689}" destId="{3B2416C9-5260-4A72-85B3-11E964D18E4F}" srcOrd="1" destOrd="0" parTransId="{B144E9CE-11FA-4236-93D2-045FA5E8A536}" sibTransId="{C917DA56-2C41-4110-B612-83D0C8B1AFE8}"/>
    <dgm:cxn modelId="{5A0730DB-F217-4E10-AE1D-E38F78D9B918}" type="presOf" srcId="{3B2416C9-5260-4A72-85B3-11E964D18E4F}" destId="{A8E9AA67-C5A8-4C8D-B44F-AC80880D72D8}" srcOrd="1" destOrd="0" presId="urn:microsoft.com/office/officeart/2005/8/layout/hProcess7"/>
    <dgm:cxn modelId="{0F46D82B-667B-45B2-9038-6A6488415703}" type="presOf" srcId="{E2BB41D3-D6E2-4CAB-AAF0-2A3D5497A7E1}" destId="{91D147F9-886D-4E53-8321-9A6DDAF5CD27}" srcOrd="0" destOrd="0" presId="urn:microsoft.com/office/officeart/2005/8/layout/hProcess7"/>
    <dgm:cxn modelId="{48CF949A-343E-41EF-8666-2C137CBC1E99}" type="presOf" srcId="{27E066F0-FD99-4D66-9593-1B4C16A3B510}" destId="{92F0B389-F70C-4748-80D2-2B5C80A3B2D5}" srcOrd="0" destOrd="1" presId="urn:microsoft.com/office/officeart/2005/8/layout/hProcess7"/>
    <dgm:cxn modelId="{01A54328-E093-4E27-A13B-50AE6E0B52F2}" type="presParOf" srcId="{72FA0973-6E37-45CF-BE55-B27FA7CA500A}" destId="{F23ECBDD-FD05-408A-A833-7491EA34D63D}" srcOrd="0" destOrd="0" presId="urn:microsoft.com/office/officeart/2005/8/layout/hProcess7"/>
    <dgm:cxn modelId="{C1F8702B-0CBB-4AB7-965C-7B706EB356D1}" type="presParOf" srcId="{F23ECBDD-FD05-408A-A833-7491EA34D63D}" destId="{91D147F9-886D-4E53-8321-9A6DDAF5CD27}" srcOrd="0" destOrd="0" presId="urn:microsoft.com/office/officeart/2005/8/layout/hProcess7"/>
    <dgm:cxn modelId="{1CEA32C2-8805-4C90-8F83-60283127CA2C}" type="presParOf" srcId="{F23ECBDD-FD05-408A-A833-7491EA34D63D}" destId="{4467212A-F763-47C0-9E8C-C13AB3D5D9EE}" srcOrd="1" destOrd="0" presId="urn:microsoft.com/office/officeart/2005/8/layout/hProcess7"/>
    <dgm:cxn modelId="{06332ABE-8744-4320-AF72-48E6E2D6175F}" type="presParOf" srcId="{F23ECBDD-FD05-408A-A833-7491EA34D63D}" destId="{5A13F339-9AB2-4182-AA8C-455AF31710D4}" srcOrd="2" destOrd="0" presId="urn:microsoft.com/office/officeart/2005/8/layout/hProcess7"/>
    <dgm:cxn modelId="{1E30E586-05EC-4E89-BD4E-6BCD8C4806A5}" type="presParOf" srcId="{72FA0973-6E37-45CF-BE55-B27FA7CA500A}" destId="{84EB1BE2-34DA-4027-AEF9-C138306668F6}" srcOrd="1" destOrd="0" presId="urn:microsoft.com/office/officeart/2005/8/layout/hProcess7"/>
    <dgm:cxn modelId="{EEF5F6FC-C756-45A2-8E4F-5438BE15BB44}" type="presParOf" srcId="{72FA0973-6E37-45CF-BE55-B27FA7CA500A}" destId="{A212DB90-AC5C-4254-84E9-8B05F4A5D75E}" srcOrd="2" destOrd="0" presId="urn:microsoft.com/office/officeart/2005/8/layout/hProcess7"/>
    <dgm:cxn modelId="{E2406CEE-78C5-4D7F-A27E-9EBFC1708E0B}" type="presParOf" srcId="{A212DB90-AC5C-4254-84E9-8B05F4A5D75E}" destId="{708362AF-47FA-4825-9DC8-07EEFB86E225}" srcOrd="0" destOrd="0" presId="urn:microsoft.com/office/officeart/2005/8/layout/hProcess7"/>
    <dgm:cxn modelId="{99DB9F46-2E1F-4104-B9B0-3A9682DFF9FD}" type="presParOf" srcId="{A212DB90-AC5C-4254-84E9-8B05F4A5D75E}" destId="{F1E93752-5EEF-4ABB-A148-7FC679D7A4B6}" srcOrd="1" destOrd="0" presId="urn:microsoft.com/office/officeart/2005/8/layout/hProcess7"/>
    <dgm:cxn modelId="{42161911-3A2F-4253-9024-71633B80940D}" type="presParOf" srcId="{A212DB90-AC5C-4254-84E9-8B05F4A5D75E}" destId="{9FE169D7-1E74-4621-9069-50F07FE1833F}" srcOrd="2" destOrd="0" presId="urn:microsoft.com/office/officeart/2005/8/layout/hProcess7"/>
    <dgm:cxn modelId="{BB8333FA-79CE-4F99-95B1-5599FED4A433}" type="presParOf" srcId="{72FA0973-6E37-45CF-BE55-B27FA7CA500A}" destId="{9E1AF157-8326-4B91-B8C7-0B187E591B02}" srcOrd="3" destOrd="0" presId="urn:microsoft.com/office/officeart/2005/8/layout/hProcess7"/>
    <dgm:cxn modelId="{633625F0-953F-44E4-A49A-337DDDAB66BD}" type="presParOf" srcId="{72FA0973-6E37-45CF-BE55-B27FA7CA500A}" destId="{06D0E180-F02A-4C7D-84DA-B0881C03FFBC}" srcOrd="4" destOrd="0" presId="urn:microsoft.com/office/officeart/2005/8/layout/hProcess7"/>
    <dgm:cxn modelId="{422F4B92-D33D-4FCD-9232-A3B488786832}" type="presParOf" srcId="{06D0E180-F02A-4C7D-84DA-B0881C03FFBC}" destId="{4FFF5041-A3AB-4000-B7B8-957227AB3A29}" srcOrd="0" destOrd="0" presId="urn:microsoft.com/office/officeart/2005/8/layout/hProcess7"/>
    <dgm:cxn modelId="{3422CFB5-CB28-4AE3-9C27-AE674F2169E8}" type="presParOf" srcId="{06D0E180-F02A-4C7D-84DA-B0881C03FFBC}" destId="{A8E9AA67-C5A8-4C8D-B44F-AC80880D72D8}" srcOrd="1" destOrd="0" presId="urn:microsoft.com/office/officeart/2005/8/layout/hProcess7"/>
    <dgm:cxn modelId="{A72F546D-4269-4832-9420-EF56131F5EB0}" type="presParOf" srcId="{06D0E180-F02A-4C7D-84DA-B0881C03FFBC}" destId="{92F0B389-F70C-4748-80D2-2B5C80A3B2D5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D147F9-886D-4E53-8321-9A6DDAF5CD27}">
      <dsp:nvSpPr>
        <dsp:cNvPr id="0" name=""/>
        <dsp:cNvSpPr/>
      </dsp:nvSpPr>
      <dsp:spPr>
        <a:xfrm>
          <a:off x="0" y="0"/>
          <a:ext cx="5122109" cy="5241851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b="1" u="sng" kern="1200" dirty="0">
              <a:solidFill>
                <a:schemeClr val="accent6">
                  <a:lumMod val="50000"/>
                </a:schemeClr>
              </a:solidFill>
              <a:latin typeface="+mn-lt"/>
              <a:cs typeface="Calibri Light" panose="020F0302020204030204" pitchFamily="34" charset="0"/>
            </a:rPr>
            <a:t>Közvetlen </a:t>
          </a:r>
          <a:r>
            <a:rPr lang="hu-HU" sz="2800" b="1" u="sng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támogatás</a:t>
          </a:r>
          <a:r>
            <a:rPr lang="hu-HU" sz="2800" b="1" u="sng" kern="1200" dirty="0">
              <a:solidFill>
                <a:schemeClr val="accent6">
                  <a:lumMod val="50000"/>
                </a:schemeClr>
              </a:solidFill>
              <a:latin typeface="+mn-lt"/>
              <a:cs typeface="Calibri Light" panose="020F0302020204030204" pitchFamily="34" charset="0"/>
            </a:rPr>
            <a:t> I. pillér</a:t>
          </a:r>
        </a:p>
      </dsp:txBody>
      <dsp:txXfrm rot="16200000">
        <a:off x="-1636947" y="1636947"/>
        <a:ext cx="4298317" cy="1024421"/>
      </dsp:txXfrm>
    </dsp:sp>
    <dsp:sp modelId="{5A13F339-9AB2-4182-AA8C-455AF31710D4}">
      <dsp:nvSpPr>
        <dsp:cNvPr id="0" name=""/>
        <dsp:cNvSpPr/>
      </dsp:nvSpPr>
      <dsp:spPr>
        <a:xfrm>
          <a:off x="1035036" y="0"/>
          <a:ext cx="3815971" cy="524185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9154" rIns="0" bIns="0" numCol="1" spcCol="1270" anchor="t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600" b="0" u="none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Alap </a:t>
          </a:r>
          <a:r>
            <a:rPr lang="hu-HU" sz="2600" b="0" u="none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jövedelemtámogatás </a:t>
          </a:r>
          <a:r>
            <a:rPr lang="hu-HU" sz="2600" b="0" u="none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(BISS</a:t>
          </a:r>
          <a:r>
            <a:rPr lang="hu-HU" sz="2600" b="0" u="none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600" b="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</a:t>
          </a:r>
          <a:r>
            <a:rPr lang="hu-HU" sz="2600" b="0" kern="1200" dirty="0" err="1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Redisztributív</a:t>
          </a:r>
          <a:r>
            <a:rPr lang="hu-HU" sz="2600" b="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kifizetés (CRISS)</a:t>
          </a:r>
          <a:endParaRPr lang="hu-HU" sz="2600" b="0" u="none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600" b="0" u="none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</a:t>
          </a:r>
          <a:r>
            <a:rPr lang="hu-HU" sz="2600" b="0" u="none" kern="1200" dirty="0" err="1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Agro-ökológiai</a:t>
          </a:r>
          <a:r>
            <a:rPr lang="hu-HU" sz="2600" b="0" u="none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</a:t>
          </a:r>
          <a:r>
            <a:rPr lang="hu-HU" sz="2600" b="0" u="none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program </a:t>
          </a:r>
          <a:r>
            <a:rPr lang="hu-HU" sz="2600" b="0" u="none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(AÖP)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600" b="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Fiatal gazdák </a:t>
          </a:r>
          <a:r>
            <a:rPr lang="hu-HU" sz="2600" b="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támogatása (CIS-YF)</a:t>
          </a:r>
          <a:endParaRPr lang="hu-HU" sz="2600" b="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600" b="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</a:t>
          </a:r>
          <a:r>
            <a:rPr lang="hu-HU" sz="2600" b="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Termeléshez </a:t>
          </a:r>
          <a:r>
            <a:rPr lang="hu-HU" sz="2600" b="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kötött </a:t>
          </a:r>
          <a:r>
            <a:rPr lang="hu-HU" sz="2600" b="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támogatások (CIS)</a:t>
          </a:r>
          <a:endParaRPr lang="hu-HU" sz="2600" b="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1035036" y="0"/>
        <a:ext cx="3815971" cy="5241851"/>
      </dsp:txXfrm>
    </dsp:sp>
    <dsp:sp modelId="{4FFF5041-A3AB-4000-B7B8-957227AB3A29}">
      <dsp:nvSpPr>
        <dsp:cNvPr id="0" name=""/>
        <dsp:cNvSpPr/>
      </dsp:nvSpPr>
      <dsp:spPr>
        <a:xfrm>
          <a:off x="5279622" y="0"/>
          <a:ext cx="6214379" cy="5241851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b="1" u="sng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Vidékfejlesztés II. pillér </a:t>
          </a:r>
        </a:p>
      </dsp:txBody>
      <dsp:txXfrm rot="16200000">
        <a:off x="3751901" y="1527721"/>
        <a:ext cx="4298317" cy="1242875"/>
      </dsp:txXfrm>
    </dsp:sp>
    <dsp:sp modelId="{F1E93752-5EEF-4ABB-A148-7FC679D7A4B6}">
      <dsp:nvSpPr>
        <dsp:cNvPr id="0" name=""/>
        <dsp:cNvSpPr/>
      </dsp:nvSpPr>
      <dsp:spPr>
        <a:xfrm rot="5400000">
          <a:off x="4958740" y="3887604"/>
          <a:ext cx="770858" cy="790278"/>
        </a:xfrm>
        <a:prstGeom prst="flowChartExtra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F0B389-F70C-4748-80D2-2B5C80A3B2D5}">
      <dsp:nvSpPr>
        <dsp:cNvPr id="0" name=""/>
        <dsp:cNvSpPr/>
      </dsp:nvSpPr>
      <dsp:spPr>
        <a:xfrm>
          <a:off x="6453923" y="0"/>
          <a:ext cx="4629712" cy="524185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0" numCol="1" spcCol="1270" anchor="t" anchorCtr="0">
          <a:noAutofit/>
        </a:bodyPr>
        <a:lstStyle/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800" b="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-Környezet- és klímavédelmi beavatkozások (70.cikk)</a:t>
          </a: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800" b="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</a:t>
          </a:r>
          <a:r>
            <a:rPr lang="hu-HU" sz="2800" b="0" kern="1200" dirty="0" err="1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Natura</a:t>
          </a:r>
          <a:r>
            <a:rPr lang="hu-HU" sz="2800" b="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kompenzációs kifizetések (72.cikk)</a:t>
          </a: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800" b="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Beruházások (73.cikk)</a:t>
          </a: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800" b="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Öntözésfejlesztés (74.cikk)</a:t>
          </a:r>
          <a:endParaRPr lang="hu-HU" sz="2800" b="0" kern="1200" dirty="0">
            <a:solidFill>
              <a:schemeClr val="accent6">
                <a:lumMod val="75000"/>
              </a:schemeClr>
            </a:solidFill>
            <a:latin typeface="+mn-lt"/>
            <a:cs typeface="Calibri Light" panose="020F0302020204030204" pitchFamily="34" charset="0"/>
          </a:endParaRP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800" b="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Fiatal gazdák (75. cikk) </a:t>
          </a: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800" b="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Kockázatkezelés (76. cikk)</a:t>
          </a:r>
          <a:endParaRPr lang="hu-HU" sz="2800" b="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hu-HU" sz="2800" b="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Együttműködés (77. cikk)</a:t>
          </a:r>
        </a:p>
        <a:p>
          <a:pPr marL="0" marR="0" lvl="0" indent="0" algn="l" defTabSz="12446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hu-HU" sz="2800" b="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</a:t>
          </a:r>
          <a:r>
            <a:rPr lang="hu-HU" sz="2800" b="0" u="none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Tudásátadás és információcsere (78. cikk)</a:t>
          </a: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endParaRPr lang="hu-HU" sz="2800" b="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6453923" y="0"/>
        <a:ext cx="4629712" cy="52418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0.21362</cdr:x>
      <cdr:y>0</cdr:y>
    </cdr:from>
    <cdr:to>
      <cdr:x>0.80782</cdr:x>
      <cdr:y>0.09194</cdr:y>
    </cdr:to>
    <cdr:sp macro="" textlink="">
      <cdr:nvSpPr>
        <cdr:cNvPr id="2" name="Szövegdoboz 2"/>
        <cdr:cNvSpPr txBox="1"/>
      </cdr:nvSpPr>
      <cdr:spPr>
        <a:xfrm xmlns:a="http://schemas.openxmlformats.org/drawingml/2006/main">
          <a:off x="1236286" y="-1325564"/>
          <a:ext cx="3438856" cy="28038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u-HU" sz="1800" b="1" dirty="0"/>
            <a:t>Szántóföldi</a:t>
          </a:r>
          <a:r>
            <a:rPr lang="hu-HU" sz="1800" b="1" baseline="0" dirty="0"/>
            <a:t> gyakorlatok</a:t>
          </a:r>
          <a:endParaRPr lang="hu-HU" sz="18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0.69722</cdr:x>
      <cdr:y>0.64352</cdr:y>
    </cdr:from>
    <cdr:to>
      <cdr:x>0.89746</cdr:x>
      <cdr:y>0.76748</cdr:y>
    </cdr:to>
    <cdr:sp macro="" textlink="">
      <cdr:nvSpPr>
        <cdr:cNvPr id="2" name="Szövegdoboz 4"/>
        <cdr:cNvSpPr txBox="1"/>
      </cdr:nvSpPr>
      <cdr:spPr>
        <a:xfrm xmlns:a="http://schemas.openxmlformats.org/drawingml/2006/main">
          <a:off x="4013777" y="1933660"/>
          <a:ext cx="1152745" cy="37246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1600"/>
            <a:t>ezer hektár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C26C0-D0D6-4EA0-A2C0-B45E56E4717A}" type="datetimeFigureOut">
              <a:rPr lang="hu-HU" smtClean="0"/>
              <a:t>2024.01.28.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E59AD5-8FBC-4A88-91EB-7FED106D9E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7335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AutoNum type="romanUcPeriod"/>
            </a:pPr>
            <a:r>
              <a:rPr lang="hu-HU" baseline="0" dirty="0" smtClean="0"/>
              <a:t>Pillér 5 évre  ~2485 milliárd forint 15% zöld – tisztán uniós</a:t>
            </a:r>
          </a:p>
          <a:p>
            <a:pPr marL="285750" indent="-285750">
              <a:buAutoNum type="romanUcPeriod"/>
            </a:pPr>
            <a:r>
              <a:rPr lang="hu-HU" baseline="0" dirty="0" smtClean="0"/>
              <a:t>Pillér 5 évre ~2810 milliárd forint 37% zöld – 20% uniós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44F6C6-3886-4352-AFBF-DE63810F369A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004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Tavaly (2022) - 422,85 HUF/EUR: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dirty="0" smtClean="0"/>
              <a:t>Egységes területalapú támogatás, SAPS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dirty="0" smtClean="0"/>
              <a:t>Zöldítés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dirty="0" smtClean="0"/>
              <a:t>Fiatal mezőgazdasági termelők támogatása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dirty="0" err="1" smtClean="0"/>
              <a:t>Tejhasznú</a:t>
            </a:r>
            <a:r>
              <a:rPr lang="hu-HU" dirty="0" smtClean="0"/>
              <a:t> tehéntartás támogatása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dirty="0" smtClean="0"/>
              <a:t>Extenzív gyümölcstermesztés támogatása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dirty="0" smtClean="0"/>
              <a:t>Intenzív gyümölcstermesztés támogatása</a:t>
            </a:r>
          </a:p>
          <a:p>
            <a:endParaRPr lang="hu-HU" dirty="0" smtClean="0"/>
          </a:p>
          <a:p>
            <a:r>
              <a:rPr lang="hu-HU" dirty="0" smtClean="0"/>
              <a:t>Idén (2023) - 390,5 HUF/EUR: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dirty="0" smtClean="0"/>
              <a:t>BISS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dirty="0" smtClean="0"/>
              <a:t>CRISS emelt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dirty="0" smtClean="0"/>
              <a:t>CRISS csökkentett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dirty="0" err="1" smtClean="0"/>
              <a:t>Tejhasznú</a:t>
            </a:r>
            <a:r>
              <a:rPr lang="hu-HU" dirty="0" smtClean="0"/>
              <a:t> tehéntartás támogatása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dirty="0" smtClean="0"/>
              <a:t>Anyajuhtartás támogatása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dirty="0" smtClean="0"/>
              <a:t>Anyatehéntartás támogatása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dirty="0" smtClean="0"/>
              <a:t>Extenzív gyümölcstermesztés támogatása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dirty="0" smtClean="0"/>
              <a:t>Intenzív gyümölcstermesztés támogatása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37666-EADF-4B86-AD48-2EFD57456F1A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7075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20 jogcímből!</a:t>
            </a:r>
            <a:r>
              <a:rPr lang="hu-HU" baseline="0" dirty="0" smtClean="0"/>
              <a:t> Még 12 jogcímen várható! Legkésőbb június végéig</a:t>
            </a:r>
            <a:endParaRPr lang="hu-HU" dirty="0" smtClean="0"/>
          </a:p>
          <a:p>
            <a:r>
              <a:rPr lang="hu-H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534,1 milliárd összesen</a:t>
            </a:r>
            <a:r>
              <a:rPr lang="hu-HU" dirty="0" smtClean="0"/>
              <a:t>  - </a:t>
            </a:r>
            <a:r>
              <a:rPr lang="hu-H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57%</a:t>
            </a:r>
            <a:r>
              <a:rPr lang="hu-HU" dirty="0" smtClean="0"/>
              <a:t> </a:t>
            </a:r>
          </a:p>
          <a:p>
            <a:r>
              <a:rPr lang="hu-HU" dirty="0" smtClean="0"/>
              <a:t>MÉG 284,4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E59AD5-8FBC-4A88-91EB-7FED106D9ECF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983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B. Egyéb (nem Natura2000) gyep földhasználati kategória</a:t>
            </a:r>
            <a:r>
              <a:rPr lang="hu-HU" dirty="0" smtClean="0"/>
              <a:t> 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247 608</a:t>
            </a:r>
            <a:r>
              <a:rPr lang="hu-HU" dirty="0" smtClean="0"/>
              <a:t> hektár</a:t>
            </a:r>
          </a:p>
          <a:p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C. Natura2000 gyep földhasználati kategória</a:t>
            </a:r>
            <a:r>
              <a:rPr lang="hu-HU" dirty="0" smtClean="0"/>
              <a:t> 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240 392</a:t>
            </a:r>
            <a:r>
              <a:rPr lang="hu-HU" dirty="0" smtClean="0"/>
              <a:t> hektár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hu-HU" sz="1200" b="0" i="0" u="none" strike="noStrike" kern="120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hu-HU" sz="1200" b="1" i="0" u="none" strike="noStrike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Szántó</a:t>
            </a:r>
            <a:r>
              <a:rPr lang="hu-HU" sz="1200" b="0" i="0" u="none" strike="noStrike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hu-HU" sz="1200" b="0" i="0" u="none" strike="noStrike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Nyári, őszi betakarítású kultúrák után </a:t>
            </a:r>
            <a:r>
              <a:rPr lang="hu-HU" sz="1200" b="0" i="0" u="none" strike="noStrike" kern="12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talajtakarás</a:t>
            </a:r>
            <a:r>
              <a:rPr lang="hu-HU" sz="1200" b="0" i="0" u="none" strike="noStrike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legalább </a:t>
            </a:r>
            <a:r>
              <a:rPr lang="hu-HU" sz="1200" b="0" i="0" u="none" strike="noStrike" kern="1200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feb</a:t>
            </a:r>
            <a:r>
              <a:rPr lang="hu-HU" sz="1200" b="0" i="0" u="none" strike="noStrike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28-ig:</a:t>
            </a:r>
            <a:r>
              <a:rPr lang="hu-HU" sz="1200" b="0" i="0" u="none" strike="noStrike" kern="1200" baseline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1</a:t>
            </a:r>
            <a:endParaRPr lang="hu-HU" sz="1100" b="0" i="0" u="none" strike="noStrike" dirty="0" smtClean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hu-HU" sz="1200" b="0" i="0" u="none" strike="noStrike" kern="12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Terménydiverzifikáció:</a:t>
            </a:r>
            <a:r>
              <a:rPr lang="hu-HU" sz="1200" b="0" i="0" u="none" strike="noStrike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</a:t>
            </a:r>
            <a:endParaRPr lang="hu-HU" sz="1100" b="0" i="0" u="none" strike="noStrike" dirty="0" smtClean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hu-HU" sz="1200" b="0" i="0" u="none" strike="noStrike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Emelt szintű „</a:t>
            </a:r>
            <a:r>
              <a:rPr lang="hu-HU" sz="1200" b="0" i="0" u="none" strike="noStrike" kern="12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EFA</a:t>
            </a:r>
            <a:r>
              <a:rPr lang="hu-HU" sz="1200" b="0" i="0" u="none" strike="noStrike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”, szántóterület</a:t>
            </a:r>
            <a:r>
              <a:rPr lang="hu-HU" sz="1200" b="0" i="0" u="none" strike="noStrike" kern="1200" baseline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10%-</a:t>
            </a:r>
            <a:r>
              <a:rPr lang="hu-HU" sz="1200" b="0" i="0" u="none" strike="noStrike" kern="1200" baseline="0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ának</a:t>
            </a:r>
            <a:r>
              <a:rPr lang="hu-HU" sz="1200" b="0" i="0" u="none" strike="noStrike" kern="1200" baseline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 </a:t>
            </a:r>
            <a:r>
              <a:rPr lang="hu-HU" sz="1200" b="0" i="0" u="none" strike="noStrike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</a:t>
            </a:r>
            <a:endParaRPr lang="hu-HU" sz="1100" b="0" i="0" u="none" strike="noStrike" dirty="0" smtClean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hu-HU" sz="1200" b="0" i="0" u="none" strike="noStrike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Önkéntes </a:t>
            </a:r>
            <a:r>
              <a:rPr lang="hu-HU" sz="1200" b="0" i="0" u="none" strike="noStrike" kern="12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táblaméret</a:t>
            </a:r>
            <a:r>
              <a:rPr lang="hu-HU" sz="1200" b="0" i="0" u="none" strike="noStrike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-korlátozás: 30 ha:</a:t>
            </a:r>
            <a:r>
              <a:rPr lang="hu-HU" sz="1200" b="0" i="0" u="none" strike="noStrike" kern="1200" baseline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hu-HU" sz="1200" b="0" i="0" u="none" strike="noStrike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</a:t>
            </a:r>
            <a:endParaRPr lang="hu-HU" sz="1100" b="0" i="0" u="none" strike="noStrike" dirty="0" smtClean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hu-HU" sz="1200" b="0" i="0" u="none" strike="noStrike" kern="12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Méhbarát</a:t>
            </a:r>
            <a:r>
              <a:rPr lang="hu-HU" sz="1200" b="0" i="0" u="none" strike="noStrike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növényvédelem (szerválasztás):</a:t>
            </a:r>
            <a:r>
              <a:rPr lang="hu-HU" sz="1200" b="0" i="0" u="none" strike="noStrike" kern="1200" baseline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hu-HU" sz="1200" b="0" i="0" u="none" strike="noStrike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hu-HU" sz="1100" b="0" i="0" u="none" strike="noStrike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Karbamid műtrágya </a:t>
            </a:r>
            <a:r>
              <a:rPr lang="hu-HU" sz="1100" b="0" i="0" u="none" strike="noStrike" kern="12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azonnali bedolgozása</a:t>
            </a:r>
            <a:r>
              <a:rPr lang="hu-HU" sz="1100" b="0" i="0" u="none" strike="noStrike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hu-HU" sz="1100" b="0" i="0" u="none" strike="noStrike" kern="12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vagy inhibitor</a:t>
            </a:r>
            <a:r>
              <a:rPr lang="hu-HU" sz="1100" b="0" i="0" u="none" strike="noStrike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alkalmazása a kijuttatás során:</a:t>
            </a:r>
            <a:r>
              <a:rPr lang="hu-HU" sz="1100" b="0" i="0" u="none" strike="noStrike" kern="1200" baseline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1</a:t>
            </a:r>
            <a:endParaRPr lang="hu-HU" sz="1050" b="0" i="0" u="none" strike="noStrike" dirty="0" smtClean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hu-HU" sz="1100" b="0" i="0" u="none" strike="noStrike" kern="12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Talajkondicionáló, növénykondicionáló </a:t>
            </a:r>
            <a:r>
              <a:rPr lang="hu-HU" sz="1100" b="0" i="0" u="none" strike="noStrike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vagy </a:t>
            </a:r>
            <a:r>
              <a:rPr lang="hu-HU" sz="1100" b="0" i="0" u="none" strike="noStrike" kern="12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N-megkötő</a:t>
            </a:r>
            <a:r>
              <a:rPr lang="hu-HU" sz="1100" b="0" i="0" u="none" strike="noStrike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készítmények alkalmazása (szántóterület legalább 50%-án):</a:t>
            </a:r>
            <a:r>
              <a:rPr lang="hu-HU" sz="1100" b="0" i="0" u="none" strike="noStrike" kern="1200" baseline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hu-HU" sz="1100" b="0" i="0" u="none" strike="noStrike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</a:t>
            </a:r>
            <a:endParaRPr lang="hu-HU" sz="1050" b="0" i="0" u="none" strike="noStrike" dirty="0" smtClean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hu-HU" sz="1100" b="0" i="0" u="none" strike="noStrike" kern="12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Mikrobiológiai </a:t>
            </a:r>
            <a:r>
              <a:rPr lang="hu-HU" sz="1100" b="0" i="0" u="none" strike="noStrike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készítmények alkalmazása (szántóterület legalább 50%-án):</a:t>
            </a:r>
            <a:r>
              <a:rPr lang="hu-HU" sz="1100" b="0" i="0" u="none" strike="noStrike" kern="1200" baseline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hu-HU" sz="1100" b="0" i="0" u="none" strike="noStrike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</a:t>
            </a:r>
            <a:endParaRPr lang="hu-HU" sz="1050" b="0" i="0" u="none" strike="noStrike" dirty="0" smtClean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hu-HU" sz="1100" b="0" i="0" u="none" strike="noStrike" kern="12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Forgatás nélküli </a:t>
            </a:r>
            <a:r>
              <a:rPr lang="hu-HU" sz="1100" b="0" i="0" u="none" strike="noStrike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művelésmód</a:t>
            </a:r>
            <a:r>
              <a:rPr lang="hu-HU" sz="1100" b="0" i="0" u="none" strike="noStrike" kern="1200" baseline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szűkített növényvédőszer használattal </a:t>
            </a:r>
            <a:r>
              <a:rPr lang="hu-HU" sz="1100" b="0" i="0" u="none" strike="noStrike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(szántóterület legalább 50%-án)</a:t>
            </a:r>
            <a:r>
              <a:rPr lang="hu-HU" sz="1100" b="0" i="0" u="none" strike="noStrike" kern="1200" baseline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 </a:t>
            </a:r>
            <a:r>
              <a:rPr lang="hu-HU" sz="1100" b="0" i="0" u="none" strike="noStrike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hu-HU" sz="1100" b="0" i="0" u="none" strike="noStrike" kern="120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hu-HU" sz="1100" b="1" i="0" u="none" strike="noStrike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Gyep</a:t>
            </a:r>
            <a:r>
              <a:rPr lang="hu-HU" sz="1100" b="0" i="0" u="none" strike="noStrike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hu-HU" sz="1100" b="0" i="0" u="none" strike="noStrike" kern="1200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Az üzem gyepterületeinek megőrzése </a:t>
            </a:r>
            <a:r>
              <a:rPr lang="hu-HU" sz="1100" b="0" i="0" u="none" strike="noStrike" kern="12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tábla szinten </a:t>
            </a:r>
            <a:r>
              <a:rPr lang="hu-HU" sz="1100" b="0" i="0" u="none" strike="noStrike" kern="1200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az előző évi állandó gyepterületekhez viszonyítva. (nem </a:t>
            </a:r>
            <a:r>
              <a:rPr lang="hu-HU" sz="1100" b="0" i="0" u="none" strike="noStrike" kern="1200" dirty="0" err="1" smtClean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Natura</a:t>
            </a:r>
            <a:r>
              <a:rPr lang="hu-HU" sz="1100" b="0" i="0" u="none" strike="noStrike" kern="1200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 2000 gyepeken)</a:t>
            </a:r>
            <a:r>
              <a:rPr lang="hu-HU" sz="1050" b="0" i="0" u="none" strike="noStrike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r>
              <a:rPr lang="hu-HU" sz="1050" b="0" i="0" u="none" strike="noStrike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1100" b="0" i="0" u="none" strike="noStrike" kern="1200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1</a:t>
            </a:r>
            <a:endParaRPr lang="hu-HU" sz="1050" b="0" i="0" u="none" strike="noStrike" dirty="0" smtClean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hu-HU" sz="1100" b="0" i="0" u="none" strike="noStrike" kern="12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Pásztoroló vagy szakaszos legeltetés </a:t>
            </a:r>
            <a:r>
              <a:rPr lang="hu-HU" sz="1100" b="0" i="0" u="none" strike="noStrike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 gyepterület legalább 50 %-án legeltetési terv készítése mellett (minden gyepen): 2</a:t>
            </a:r>
            <a:endParaRPr lang="hu-HU" sz="1050" b="0" i="0" u="none" strike="noStrike" dirty="0" smtClean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hu-HU" sz="1100" b="0" i="0" u="none" strike="noStrike" kern="12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Extenzív gyepek </a:t>
            </a:r>
            <a:r>
              <a:rPr lang="hu-HU" sz="1100" b="0" i="0" u="none" strike="noStrike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legalább évi egyszeri kaszálása (nem </a:t>
            </a:r>
            <a:r>
              <a:rPr lang="hu-HU" sz="1100" b="0" i="0" u="none" strike="noStrike" kern="1200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Natura</a:t>
            </a:r>
            <a:r>
              <a:rPr lang="hu-HU" sz="1100" b="0" i="0" u="none" strike="noStrike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2000 gyepeken): 1</a:t>
            </a:r>
            <a:endParaRPr lang="hu-HU" sz="1050" b="0" i="0" u="none" strike="noStrike" dirty="0" smtClean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hu-HU" sz="1100" b="0" i="0" u="none" strike="noStrike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Kizárólag </a:t>
            </a:r>
            <a:r>
              <a:rPr lang="hu-HU" sz="1100" b="0" i="0" u="none" strike="noStrike" kern="12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alternáló kasza </a:t>
            </a:r>
            <a:r>
              <a:rPr lang="hu-HU" sz="1100" b="0" i="0" u="none" strike="noStrike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használata (minden gyepen): 2</a:t>
            </a:r>
            <a:endParaRPr lang="hu-HU" sz="1050" b="0" i="0" u="none" strike="noStrike" dirty="0" smtClean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hu-HU" sz="1100" b="0" i="0" u="none" strike="noStrike" kern="120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hu-HU" sz="1050" b="1" i="0" u="none" strike="noStrike" dirty="0" smtClean="0">
                <a:effectLst/>
                <a:latin typeface="Arial" panose="020B0604020202020204" pitchFamily="34" charset="0"/>
              </a:rPr>
              <a:t>Ültetvény: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hu-HU" sz="1050" b="0" i="0" u="none" strike="noStrike" kern="1200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Mikroöntözési</a:t>
            </a:r>
            <a:r>
              <a:rPr lang="hu-HU" sz="1050" b="0" i="0" u="none" strike="noStrike" kern="12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hu-HU" sz="1050" b="0" i="0" u="none" strike="noStrike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technológiák alkalmazása</a:t>
            </a:r>
            <a:r>
              <a:rPr lang="hu-HU" sz="1050" b="0" i="0" u="none" strike="noStrike" kern="1200" baseline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(ültetvényterület legalább 50%-án)</a:t>
            </a:r>
            <a:r>
              <a:rPr lang="hu-HU" sz="1050" b="0" i="0" u="none" strike="noStrike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 </a:t>
            </a:r>
            <a:r>
              <a:rPr lang="hu-HU" sz="1050" b="0" i="0" u="none" strike="noStrike" kern="1200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2</a:t>
            </a:r>
            <a:endParaRPr lang="hu-HU" sz="1100" b="0" i="0" u="none" strike="noStrike" dirty="0" smtClean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hu-HU" sz="1050" b="0" i="0" u="none" strike="noStrike" kern="12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Méhbarát </a:t>
            </a:r>
            <a:r>
              <a:rPr lang="hu-HU" sz="1050" b="0" i="0" u="none" strike="noStrike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növényvédelem (szerválasztás):</a:t>
            </a:r>
            <a:r>
              <a:rPr lang="hu-HU" sz="1050" b="0" i="0" u="none" strike="noStrike" kern="1200" baseline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hu-HU" sz="1050" b="0" i="0" u="none" strike="noStrike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</a:t>
            </a:r>
            <a:endParaRPr lang="hu-HU" sz="1100" b="0" i="0" u="none" strike="noStrike" dirty="0" smtClean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hu-HU" sz="1050" b="0" i="0" u="none" strike="noStrike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Engedélyezett </a:t>
            </a:r>
            <a:r>
              <a:rPr lang="hu-HU" sz="1050" b="0" i="0" u="none" strike="noStrike" kern="12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biológiai ágensek </a:t>
            </a:r>
            <a:r>
              <a:rPr lang="hu-HU" sz="1050" b="0" i="0" u="none" strike="noStrike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alkalmazása</a:t>
            </a:r>
            <a:r>
              <a:rPr lang="hu-HU" sz="1050" b="0" i="0" u="none" strike="noStrike" kern="1200" spc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hu-HU" sz="1050" b="0" i="0" u="none" strike="noStrike" kern="1200" baseline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(ültetvényterület legalább 50%-án): </a:t>
            </a:r>
            <a:r>
              <a:rPr lang="hu-HU" sz="1050" b="0" i="0" u="none" strike="noStrike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</a:t>
            </a:r>
            <a:endParaRPr lang="hu-HU" sz="1100" b="0" i="0" u="none" strike="noStrike" dirty="0" smtClean="0">
              <a:effectLst/>
              <a:latin typeface="Arial" panose="020B0604020202020204" pitchFamily="34" charset="0"/>
            </a:endParaRP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hu-HU" sz="1050" b="0" i="0" u="none" strike="noStrike" kern="12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Talajkondicionáló, növénykondicionáló </a:t>
            </a:r>
            <a:r>
              <a:rPr lang="hu-HU" sz="1050" b="0" i="0" u="none" strike="noStrike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vagy </a:t>
            </a:r>
            <a:r>
              <a:rPr lang="hu-HU" sz="1050" b="0" i="0" u="none" strike="noStrike" kern="12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N-megkötő</a:t>
            </a:r>
            <a:r>
              <a:rPr lang="hu-HU" sz="1050" b="0" i="0" u="none" strike="noStrike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készítmények alkalmazása </a:t>
            </a:r>
            <a:r>
              <a:rPr lang="hu-HU" sz="1050" b="0" i="0" u="none" strike="noStrike" kern="1200" spc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(ültetvényterület legalább 50%-án): </a:t>
            </a:r>
            <a:r>
              <a:rPr lang="hu-HU" sz="1050" b="0" i="0" u="none" strike="noStrike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</a:t>
            </a:r>
            <a:endParaRPr lang="hu-HU" sz="1100" b="0" i="0" u="none" strike="noStrike" dirty="0" smtClean="0">
              <a:effectLst/>
              <a:latin typeface="Arial" panose="020B0604020202020204" pitchFamily="34" charset="0"/>
            </a:endParaRP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hu-HU" sz="1050" b="0" i="0" u="none" strike="noStrike" kern="12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Mikrobiológiai</a:t>
            </a:r>
            <a:r>
              <a:rPr lang="hu-HU" sz="1050" b="0" i="0" u="none" strike="noStrike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készítmények alkalmazása (ültetvényterület legalább 50%-án):</a:t>
            </a:r>
            <a:r>
              <a:rPr lang="hu-HU" sz="1050" b="0" i="0" u="none" strike="noStrike" kern="1200" baseline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hu-HU" sz="1050" b="0" i="0" u="none" strike="noStrike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</a:t>
            </a:r>
            <a:endParaRPr lang="hu-HU" sz="1100" b="0" i="0" u="none" strike="noStrike" dirty="0" smtClean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hu-HU" sz="1050" b="0" i="0" u="none" strike="noStrike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Ültetvények </a:t>
            </a:r>
            <a:r>
              <a:rPr lang="hu-HU" sz="1050" b="0" i="0" u="none" strike="noStrike" kern="12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talajtakarása </a:t>
            </a:r>
            <a:r>
              <a:rPr lang="hu-HU" sz="1050" b="0" i="0" u="none" strike="noStrike" kern="1200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mulcsozással</a:t>
            </a:r>
            <a:r>
              <a:rPr lang="hu-HU" sz="1050" b="0" i="0" u="none" strike="noStrike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egyéves sorköztakaró növények termesztésével (12% alatti lejtésű területeken):</a:t>
            </a:r>
            <a:r>
              <a:rPr lang="hu-HU" sz="1050" b="0" i="0" u="none" strike="noStrike" kern="1200" baseline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hu-HU" sz="1050" b="0" i="0" u="none" strike="noStrike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</a:t>
            </a:r>
            <a:endParaRPr lang="hu-HU" sz="1100" b="0" i="0" u="none" strike="noStrike" dirty="0" smtClean="0">
              <a:effectLst/>
              <a:latin typeface="Arial" panose="020B0604020202020204" pitchFamily="34" charset="0"/>
            </a:endParaRP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hu-HU" sz="1050" b="0" i="0" u="none" strike="noStrike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Ültetvények </a:t>
            </a:r>
            <a:r>
              <a:rPr lang="hu-HU" sz="1050" b="0" i="0" u="none" strike="noStrike" kern="12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talajtakarása évelő kultúrák </a:t>
            </a:r>
            <a:r>
              <a:rPr lang="hu-HU" sz="1050" b="0" i="0" u="none" strike="noStrike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fenntartásával, gyepesítéssel:</a:t>
            </a:r>
            <a:r>
              <a:rPr lang="hu-HU" sz="1050" b="0" i="0" u="none" strike="noStrike" kern="1200" baseline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hu-HU" sz="1050" b="0" i="0" u="none" strike="noStrike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</a:t>
            </a:r>
            <a:endParaRPr lang="hu-HU" sz="1100" b="0" i="0" u="none" strike="noStrike" dirty="0" smtClean="0">
              <a:effectLst/>
              <a:latin typeface="Arial" panose="020B0604020202020204" pitchFamily="34" charset="0"/>
            </a:endParaRP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hu-HU" sz="1050" b="0" i="0" u="none" strike="noStrike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Karbamid műtrágya </a:t>
            </a:r>
            <a:r>
              <a:rPr lang="hu-HU" sz="1050" b="0" i="0" u="none" strike="noStrike" kern="12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azonnali bedolgozása</a:t>
            </a:r>
            <a:r>
              <a:rPr lang="hu-HU" sz="1050" b="0" i="0" u="none" strike="noStrike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hu-HU" sz="1050" b="0" i="0" u="none" strike="noStrike" kern="12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vagy inhibitor </a:t>
            </a:r>
            <a:r>
              <a:rPr lang="hu-HU" sz="1050" b="0" i="0" u="none" strike="noStrike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alkalmazása:</a:t>
            </a:r>
            <a:r>
              <a:rPr lang="hu-HU" sz="1050" b="0" i="0" u="none" strike="noStrike" kern="1200" baseline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hu-HU" sz="1050" b="0" i="0" u="none" strike="noStrike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</a:t>
            </a:r>
            <a:endParaRPr lang="hu-HU" sz="1100" b="0" i="0" u="none" strike="noStrike" dirty="0" smtClean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hu-HU" sz="1050" b="0" i="0" u="none" strike="noStrike" dirty="0" smtClean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hu-HU" sz="1100" b="0" i="0" u="none" strike="noStrike" dirty="0" smtClean="0">
              <a:effectLst/>
              <a:latin typeface="Arial" panose="020B0604020202020204" pitchFamily="34" charset="0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59AD5-8FBC-4A88-91EB-7FED106D9ECF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203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1200" b="1" u="sng" dirty="0" smtClean="0"/>
              <a:t>HMKÁ 7: Vetésváltás a szántóterületeken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1200" dirty="0" smtClean="0"/>
              <a:t>Főszabály a vetésforgó minden évben az összes szántóföldi táblájukon, de egy naptári évben az adott gazdaság szántóföldi területének legalább 1/3-ad részén az előző évhez képest más növénykultúrát termeszteni. Bármely egymást követő három évben teljesülnie kell.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1200" dirty="0" smtClean="0"/>
              <a:t>Hibridkukorica vetőmag 4 egymást követő évben termeszthető ugyanazon a területen. 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1200" dirty="0" smtClean="0"/>
              <a:t>Két (akár ugyanazon fajú) </a:t>
            </a:r>
            <a:r>
              <a:rPr lang="hu-HU" sz="1200" dirty="0" err="1" smtClean="0"/>
              <a:t>főnövény</a:t>
            </a:r>
            <a:r>
              <a:rPr lang="hu-HU" sz="1200" dirty="0" smtClean="0"/>
              <a:t> között termesztett másodvetés is vetésváltás, ha a másodvetés mind az őt megelőző, mind az őt követő </a:t>
            </a:r>
            <a:r>
              <a:rPr lang="hu-HU" sz="1200" dirty="0" err="1" smtClean="0"/>
              <a:t>főnövénytől</a:t>
            </a:r>
            <a:r>
              <a:rPr lang="hu-HU" sz="1200" dirty="0" smtClean="0"/>
              <a:t> eltérő növénycsaládba tartozik.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1200" dirty="0" smtClean="0"/>
              <a:t>Terménydiverzifikációs előírás alkalmazására az </a:t>
            </a:r>
            <a:r>
              <a:rPr lang="hu-HU" sz="1200" dirty="0" err="1" smtClean="0"/>
              <a:t>Agro</a:t>
            </a:r>
            <a:r>
              <a:rPr lang="hu-HU" sz="1200" dirty="0" smtClean="0"/>
              <a:t>-ökológiai Program (AÖP) keretében. 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1200" dirty="0" smtClean="0"/>
              <a:t>Átmeneti mentesség 2023-as évben élelmiszertermelésre, de burgonya, napraforgó, repce, szója, cukorrépa, olajtök és dinnye önmaga utáni termesztését 2023-ban sem lehetséges.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1200" b="1" dirty="0" smtClean="0"/>
              <a:t>Kivételek: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1200" dirty="0" smtClean="0"/>
              <a:t>10 hektárnál kevesebb szántót művelő gazdaság. 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1200" dirty="0" smtClean="0"/>
              <a:t>Támogatható mezőgazdasági terület több mint 75 %-a állandó gyepterület és azt gyep vagy egyéb egynyári takarmánynövény termesztésére vagy az év, illetve a növénytermesztési ciklus jelentős részében vízzel elárasztott növények termesztésére vagy ezek kombinációjára használják. 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1200" dirty="0" smtClean="0"/>
              <a:t>Szántóterület több mint 75 %-át gyep vagy egyéb egynyári takarmánynövény termesztésére, parlagon hagyott földterületként (függetlenül talajtakarástól), hüvelyes növények (szója kivételével, mivel az önmaga után nem termeszthető) termesztésére vagy e célok közül többre is használják. 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1200" dirty="0" smtClean="0"/>
              <a:t>Ökológiai gazdálkodásban tanúsított területek. 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1200" dirty="0" smtClean="0"/>
              <a:t>Évelő szántóföldi kultúrákkal borított terület, beleértve az ideiglenes gyepet. </a:t>
            </a:r>
            <a:r>
              <a:rPr lang="hu-HU" sz="1200" dirty="0" err="1" smtClean="0"/>
              <a:t>Árasztásos</a:t>
            </a:r>
            <a:r>
              <a:rPr lang="hu-HU" sz="1200" dirty="0" smtClean="0"/>
              <a:t> művelésben (víz alatt) termesztett szántóföldi kultúrák. Parlagon hagyott terület.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hu-HU" sz="12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1200" b="1" u="sng" dirty="0" smtClean="0"/>
              <a:t>HMKÁ 8: </a:t>
            </a:r>
            <a:r>
              <a:rPr lang="pt-BR" sz="1200" b="1" u="sng" dirty="0" smtClean="0"/>
              <a:t>Nem termelő elemek fenntartása</a:t>
            </a:r>
            <a:endParaRPr lang="hu-HU" sz="1200" b="1" u="sng" dirty="0" smtClean="0"/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1200" dirty="0" smtClean="0"/>
              <a:t>A gazdaságok szintjén a szántóterület legalább 4%-a nem termelő elem, beleértve a parlagon hagyott földterületeket is vagy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1200" dirty="0" smtClean="0"/>
              <a:t>A gazdaságok szintjén a szántóterület legalább 7%-a nem termelő elem, beleértve a parlagon hagyott földterületeket illetve a növényvédő szerek használata nélkül termesztett köztes növénykultúrákat illetve nitrogénmegkötő növényeket, azzal, hogy szántóterület legalább 3%-a parlagon hagyott földterület vagy nem termelő elem kell, hogy legyen. 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1200" dirty="0" smtClean="0"/>
              <a:t>Fát, bokrot és sövényt a 03.1.-08.31. költési és fiókanevelési időszakban nem lehet kivágni.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1200" dirty="0" smtClean="0"/>
              <a:t>A derogáció, azaz az előírás betartása alóli mentesség 2023-ra érvényes, de a parlagon hagyott területeket nem lehet kukorica és szójabab termesztésére használni.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1200" b="1" dirty="0" smtClean="0"/>
              <a:t>Kivételek</a:t>
            </a:r>
            <a:r>
              <a:rPr lang="hu-HU" sz="1200" dirty="0" smtClean="0"/>
              <a:t>: 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1200" dirty="0" smtClean="0"/>
              <a:t>Legfeljebb 10 hektár szántóterülettel rendelkezők. 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1200" dirty="0" smtClean="0"/>
              <a:t>A támogatható mezőgazdasági terület több mint 75%-a állandó gyepterület. 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1200" dirty="0" smtClean="0"/>
              <a:t>A szántóterület több mint 75%-át gyep vagy egyéb egynyári takarmánynövény termesztésére, parlagon hagyott földterületként, hüvelyes növények termesztésére vagy e célok közül többre is használják.</a:t>
            </a:r>
          </a:p>
          <a:p>
            <a:pPr rtl="0" eaLnBrk="1" fontAlgn="t" latinLnBrk="0" hangingPunct="1"/>
            <a:r>
              <a:rPr lang="hu-H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Védett tájképi elem</a:t>
            </a:r>
            <a:endParaRPr lang="hu-H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rtl="0" eaLnBrk="1" fontAlgn="t" latinLnBrk="0" hangingPunct="1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magányosan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álló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fa, </a:t>
            </a:r>
            <a:endParaRPr lang="hu-H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rtl="0" eaLnBrk="1" fontAlgn="t" latinLnBrk="0" hangingPunct="1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fa- és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bokorcsop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rt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endParaRPr lang="hu-H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rtl="0" eaLnBrk="1" fontAlgn="t" latinLnBrk="0" hangingPunct="1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terasz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endParaRPr lang="hu-H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rtl="0" eaLnBrk="1" fontAlgn="t" latinLnBrk="0" hangingPunct="1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gémeskút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endParaRPr lang="hu-H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rtl="0" eaLnBrk="1" fontAlgn="t" latinLnBrk="0" hangingPunct="1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kunhalom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endParaRPr lang="hu-H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rtl="0" eaLnBrk="1" fontAlgn="t" latinLnBrk="0" hangingPunct="1">
              <a:buFont typeface="Arial" panose="020B0604020202020204" pitchFamily="34" charset="0"/>
              <a:buChar char="•"/>
            </a:pP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tavak</a:t>
            </a:r>
            <a:endParaRPr lang="hu-H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hu-H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Támogatható terület. Megőrzésük</a:t>
            </a:r>
            <a:r>
              <a:rPr lang="hu-HU" sz="1200" b="1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kötelező. </a:t>
            </a:r>
            <a:r>
              <a:rPr lang="hu-H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Bárhol</a:t>
            </a:r>
            <a:r>
              <a:rPr lang="hu-HU" sz="1200" b="1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lehet a szántóterületen belül.</a:t>
            </a:r>
            <a:endParaRPr lang="hu-H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hu-H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Tájelem</a:t>
            </a:r>
            <a:endParaRPr lang="hu-H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rtl="0" eaLnBrk="1" fontAlgn="t" latinLnBrk="0" hangingPunct="1">
              <a:buFont typeface="Arial" panose="020B0604020202020204" pitchFamily="34" charset="0"/>
              <a:buChar char="•"/>
            </a:pP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táblaszegély</a:t>
            </a:r>
          </a:p>
          <a:p>
            <a:pPr marL="171450" indent="-171450" rtl="0" eaLnBrk="1" fontAlgn="t" latinLnBrk="0" hangingPunct="1">
              <a:buFont typeface="Arial" panose="020B0604020202020204" pitchFamily="34" charset="0"/>
              <a:buChar char="•"/>
            </a:pP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erózióvédelmi sáv</a:t>
            </a:r>
          </a:p>
          <a:p>
            <a:pPr marL="171450" indent="-171450" rtl="0" eaLnBrk="1" fontAlgn="t" latinLnBrk="0" hangingPunct="1">
              <a:buFont typeface="Arial" panose="020B0604020202020204" pitchFamily="34" charset="0"/>
              <a:buChar char="•"/>
            </a:pP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fás-cserjés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sáv</a:t>
            </a:r>
            <a:endParaRPr lang="hu-H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rtl="0" eaLnBrk="1" fontAlgn="t" latinLnBrk="0" hangingPunct="1">
              <a:buFont typeface="Arial" panose="020B0604020202020204" pitchFamily="34" charset="0"/>
              <a:buChar char="•"/>
            </a:pPr>
            <a:r>
              <a:rPr lang="hu-H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 termelő beruházás keretében, szántóföldön létrehozott erózióvédelmi létesítmény</a:t>
            </a:r>
            <a:endParaRPr lang="hu-H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rtl="0" eaLnBrk="1" fontAlgn="t" latinLnBrk="0" hangingPunct="1">
              <a:buFont typeface="Arial" panose="020B0604020202020204" pitchFamily="34" charset="0"/>
              <a:buChar char="•"/>
            </a:pPr>
            <a:r>
              <a:rPr lang="hu-H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szántóföldi művelés alatt nem álló vízvédelmi sáv</a:t>
            </a:r>
            <a:endParaRPr lang="hu-H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rtl="0" eaLnBrk="1" fontAlgn="t" latinLnBrk="0" hangingPunct="1">
              <a:buFont typeface="Arial" panose="020B0604020202020204" pitchFamily="34" charset="0"/>
              <a:buChar char="•"/>
            </a:pPr>
            <a:r>
              <a:rPr lang="hu-H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kis vizes élőhely</a:t>
            </a:r>
            <a:endParaRPr lang="hu-H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hu-HU" sz="1200" b="1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Támogatható terület, ha elszámolják HMKÁ 8-ba. Megőrzése kötelező abban az évben, amelyikben elszámolják. T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ábla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legfeljebb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50%-á</a:t>
            </a:r>
            <a:r>
              <a:rPr lang="hu-H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n,</a:t>
            </a:r>
            <a:r>
              <a:rPr lang="hu-HU" sz="1200" b="1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akkor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is, ha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több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tájelem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van a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táblán</a:t>
            </a:r>
            <a:r>
              <a:rPr lang="hu-HU" sz="1200" b="1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</a:t>
            </a:r>
            <a:r>
              <a:rPr lang="hu-H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 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 a 0,25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hektáros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támogathatósági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küszöb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alatt</a:t>
            </a:r>
            <a:r>
              <a:rPr lang="hu-H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endParaRPr lang="hu-H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hu-H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Táblaszintű</a:t>
            </a:r>
            <a:r>
              <a:rPr lang="hu-HU" sz="1200" b="1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elem</a:t>
            </a:r>
            <a:endParaRPr lang="hu-H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rtl="0" eaLnBrk="1" fontAlgn="t" latinLnBrk="0" hangingPunct="1">
              <a:buFont typeface="Arial" panose="020B0604020202020204" pitchFamily="34" charset="0"/>
              <a:buChar char="•"/>
            </a:pP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parlagon hagyott földterület</a:t>
            </a:r>
          </a:p>
          <a:p>
            <a:pPr marL="171450" indent="-171450" rtl="0" eaLnBrk="1" fontAlgn="t" latinLnBrk="0" hangingPunct="1">
              <a:buFont typeface="Arial" panose="020B0604020202020204" pitchFamily="34" charset="0"/>
              <a:buChar char="•"/>
            </a:pP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ökológiai jelentőségű másodvetés</a:t>
            </a:r>
          </a:p>
          <a:p>
            <a:pPr marL="171450" indent="-171450" rtl="0" eaLnBrk="1" fontAlgn="t" latinLnBrk="0" hangingPunct="1">
              <a:buFont typeface="Arial" panose="020B0604020202020204" pitchFamily="34" charset="0"/>
              <a:buChar char="•"/>
            </a:pP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nitrogénmegkötő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növénnyel bevetett terület</a:t>
            </a:r>
            <a:endParaRPr lang="hu-H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hu-H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Eddig ismert zöldítési</a:t>
            </a:r>
            <a:r>
              <a:rPr lang="hu-HU" sz="1200" b="1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szabályok érvényesek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                                                        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dirty="0" smtClean="0"/>
              <a:t>Megjelölt tájelemen, védett tájképi elemen termelőnek meg kell akadályozni az inváziós növények és a veszélyes gyomnövények megtelepedését.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dirty="0" smtClean="0"/>
              <a:t>Jelenlétük automatikusan nagymértékű, súlyos gyomosságnak felel meg, mely a vizsgált támogatási évben kizárja a területet a támogathatóságból.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hu-HU" sz="12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hu-HU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hu-HU" sz="1200" dirty="0" smtClean="0">
              <a:ea typeface="Calibri"/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hu-HU" sz="1200" dirty="0" smtClean="0">
              <a:ea typeface="Calibri"/>
              <a:cs typeface="Calibri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F6C6-3886-4352-AFBF-DE63810F369A}" type="slidenum">
              <a:rPr lang="hu-HU" smtClean="0"/>
              <a:pPr/>
              <a:t>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93106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8867E4-050C-471C-824B-3A5A556ED10C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8498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59AD5-8FBC-4A88-91EB-7FED106D9ECF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3171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25C3054-449F-F1FB-3B9F-51DD02CD9A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9F298CD0-50BD-CDB9-E55C-62917EDD05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058CB8C-DAFC-7BE9-2168-5D531E9D2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35902-A69C-4C10-9FD4-C5CB74B43C79}" type="datetime1">
              <a:rPr lang="hu-HU" smtClean="0"/>
              <a:t>2024.01.28.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33F1A7D-C1B2-445F-77C8-9888A6AE7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E14D246-39D2-86E5-16F7-E209043ED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8724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B1FED4E-F731-5DE2-6FDA-81B551F04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058B745F-A4F7-8DAF-D3E4-48BF18CBB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24415E7-A3A5-22E6-48C1-AE984119D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096AE-0E1E-445E-82F0-EA6A1983D331}" type="datetime1">
              <a:rPr lang="hu-HU" smtClean="0"/>
              <a:t>2024.01.28.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CFA4A48-BD90-368F-8FA0-F3E4736D6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0717B4D-A0D4-603F-D3F3-405A75DF4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7694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7E3D5A5D-3525-7FD9-309A-40282A6275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B6E53D2D-4BC1-5718-1B6C-B32449A4C6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0CB56B3-8B1F-00EE-89DB-9F241095E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31C7-07BC-4674-BF4A-3029064EE29A}" type="datetime1">
              <a:rPr lang="hu-HU" smtClean="0"/>
              <a:t>2024.01.28.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56C46BA-7AF4-1762-42E1-0AC9B9F43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B90B0EE-E23B-F37B-6360-24EE6E3A9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7370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72F1707-24FD-E743-34FD-0D06D3941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A268E75-8738-3F0B-2A14-F8690B19D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4B17DE8-FCDC-B6AF-7BC5-1780123D8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C9A3-0600-44E7-AB14-E80D4D157AA2}" type="datetime1">
              <a:rPr lang="hu-HU" smtClean="0"/>
              <a:t>2024.01.28.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6366C94-3775-069C-BC1B-E655C2F20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A86992C-151B-6066-4664-481E173A2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0487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8C9689-0A7E-0665-65FF-ADE31F7A6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71B076C-D9A2-E429-AD13-F2B6E2F9A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C11BDE4-2D16-8617-6786-5C78A35C5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BC185-52D8-4B03-B723-D2CE62163EE8}" type="datetime1">
              <a:rPr lang="hu-HU" smtClean="0"/>
              <a:t>2024.01.28.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C561E93-7203-F4AD-7EFE-D1A0D7C01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5F5751F-5DD5-3713-AFD6-5EB91325C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6134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AD73D3A-1024-99EE-4441-8CE2FAD9A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B627531-2BA6-1F62-0220-971416CD93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7CE2991C-2A2D-5197-9FDA-807113CF4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6880621F-5DCB-1B08-36CD-7F9E268AB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9C853-1668-4C6B-BB66-5EAE741D3FBF}" type="datetime1">
              <a:rPr lang="hu-HU" smtClean="0"/>
              <a:t>2024.01.28.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11E19F5-E643-C512-792C-AFEF30725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E354E60-CFEF-E752-D7F0-6BB4E6384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4872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15927C2-B4A3-332D-1B0B-E9F446359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09B6DCF-3F0C-1AB6-CD9E-3814C33AD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13DBB537-6BD3-BA18-1458-B0876DBD98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F6025B71-774C-3D86-0437-93E6F66F24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0EF3F11E-D90C-A5BA-D70E-5FBF99D6CC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D91233B9-FE20-CF20-E488-FD0FE4782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04474-1DD1-4225-8909-3705CE395CC4}" type="datetime1">
              <a:rPr lang="hu-HU" smtClean="0"/>
              <a:t>2024.01.28.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CD52797A-EDE9-2F9C-7129-4FE088B27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9A33425B-8D3B-4EA7-F773-89522F300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9755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DCD9568-D4E9-4C47-655E-90675EC94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75B7C48F-54DD-C27B-BDB5-9593A1AC4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188E-4BC9-4B47-B641-1ABF3651BC62}" type="datetime1">
              <a:rPr lang="hu-HU" smtClean="0"/>
              <a:t>2024.01.28.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7012BD77-2EAF-A517-B975-AFEBDE29E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E1373878-6AAF-F9EC-0123-1041D4299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793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B2AB1088-DD30-B7FF-3313-4B06AD7D7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FE70-B189-4411-BA3C-A32238B31F48}" type="datetime1">
              <a:rPr lang="hu-HU" smtClean="0"/>
              <a:t>2024.01.28.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C2176A2F-7261-3788-BFC0-105FFBEAC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F0190B32-B8F3-E600-539D-EB41E49E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5204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2025E35-C47C-13C3-FA58-72A99C12D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55CAB87-F003-B4B8-D878-9B8A2EA3C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D86A1F0A-B996-0983-F08B-809598B83B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8B9CE30F-2F4E-0B72-D9E9-6E268B26D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90245-C598-4BBE-A1A1-CC2959C43690}" type="datetime1">
              <a:rPr lang="hu-HU" smtClean="0"/>
              <a:t>2024.01.28.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195A71D5-252C-B90A-3C94-33C6EAB0D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4DD6718-9BAA-1A89-B435-FBFB56BB6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5104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E741DC2-2965-7BD5-3293-8C7EB5E5A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DFCA2806-56B8-25C0-2B85-3EFC61A74C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A9DD27F-0FA4-1941-B964-ECBEDD06DA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63281B7C-2510-E873-067E-8D61B65C4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1EA6-7235-4544-BC60-10FCAF645E8B}" type="datetime1">
              <a:rPr lang="hu-HU" smtClean="0"/>
              <a:t>2024.01.28.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8C46BE3-5EF1-1E56-79C7-DF4839EEE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E9186898-1D8D-5ABA-A0C6-4D3EA9275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473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D21652DA-BB5D-A61C-B766-EA8E4A745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F9081A9-364E-E962-4A8F-3B89280F8E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D1E817F-AA07-59C1-E077-426CF5CBDC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5040F-4AD5-42BA-B00A-6DD4BFF70E5C}" type="datetime1">
              <a:rPr lang="hu-HU" smtClean="0"/>
              <a:t>2024.01.28.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E3CE58D-E358-4378-5407-5D177606DD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D534E7F-0ABB-0D75-7C35-62FDCA965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F0AF9-0925-483F-A566-C0D4953969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6591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kap.mnvh.eu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niko.juhasz@am.gov.h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1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jp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chart" Target="../charts/chart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8658" y="186813"/>
            <a:ext cx="12005187" cy="1101213"/>
          </a:xfrm>
        </p:spPr>
        <p:txBody>
          <a:bodyPr anchor="b">
            <a:noAutofit/>
          </a:bodyPr>
          <a:lstStyle/>
          <a:p>
            <a:pPr>
              <a:spcBef>
                <a:spcPts val="1200"/>
              </a:spcBef>
            </a:pPr>
            <a:r>
              <a:rPr lang="hu-HU" sz="4000" b="1" dirty="0"/>
              <a:t>Várható változások az 2024. évi egységes kérelemhez és az </a:t>
            </a:r>
            <a:r>
              <a:rPr lang="hu-HU" sz="4000" b="1" dirty="0" smtClean="0"/>
              <a:t/>
            </a:r>
            <a:br>
              <a:rPr lang="hu-HU" sz="4000" b="1" dirty="0" smtClean="0"/>
            </a:br>
            <a:r>
              <a:rPr lang="hu-HU" sz="4000" b="1" dirty="0" smtClean="0"/>
              <a:t>Agrár-ökológiai </a:t>
            </a:r>
            <a:r>
              <a:rPr lang="hu-HU" sz="4000" b="1" dirty="0"/>
              <a:t>Programhoz kapcsolódóan</a:t>
            </a:r>
          </a:p>
        </p:txBody>
      </p:sp>
      <p:sp>
        <p:nvSpPr>
          <p:cNvPr id="3" name="Téglalap 2"/>
          <p:cNvSpPr/>
          <p:nvPr/>
        </p:nvSpPr>
        <p:spPr>
          <a:xfrm>
            <a:off x="6993231" y="5358007"/>
            <a:ext cx="519876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hu-HU" sz="2000" dirty="0" smtClean="0"/>
              <a:t>2024.01.25</a:t>
            </a:r>
          </a:p>
          <a:p>
            <a:pPr algn="ctr">
              <a:spcAft>
                <a:spcPts val="1200"/>
              </a:spcAft>
            </a:pPr>
            <a:r>
              <a:rPr lang="hu-HU" sz="2000" dirty="0" err="1" smtClean="0"/>
              <a:t>Agromash</a:t>
            </a:r>
            <a:endParaRPr lang="hu-HU" sz="2000" dirty="0"/>
          </a:p>
        </p:txBody>
      </p:sp>
      <p:sp>
        <p:nvSpPr>
          <p:cNvPr id="4" name="Téglalap 3"/>
          <p:cNvSpPr/>
          <p:nvPr/>
        </p:nvSpPr>
        <p:spPr>
          <a:xfrm>
            <a:off x="0" y="4472707"/>
            <a:ext cx="53954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dirty="0" smtClean="0"/>
              <a:t>Dr. Juhász Anikó</a:t>
            </a:r>
          </a:p>
          <a:p>
            <a:pPr algn="ctr"/>
            <a:r>
              <a:rPr lang="hu-HU" sz="2400" dirty="0" smtClean="0"/>
              <a:t>Agrárgazdaságért felelős helyettes államtitkár</a:t>
            </a:r>
          </a:p>
          <a:p>
            <a:pPr algn="ctr"/>
            <a:r>
              <a:rPr lang="hu-HU" sz="2400" dirty="0" smtClean="0"/>
              <a:t>Agrárminisztérium 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58535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artalom helye 5"/>
          <p:cNvSpPr>
            <a:spLocks noGrp="1"/>
          </p:cNvSpPr>
          <p:nvPr>
            <p:ph idx="1"/>
          </p:nvPr>
        </p:nvSpPr>
        <p:spPr>
          <a:xfrm>
            <a:off x="291088" y="1238865"/>
            <a:ext cx="11694497" cy="4959378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Az </a:t>
            </a:r>
            <a:r>
              <a:rPr lang="hu-HU" sz="2400" dirty="0" err="1" smtClean="0"/>
              <a:t>Agro</a:t>
            </a:r>
            <a:r>
              <a:rPr lang="hu-HU" sz="2400" dirty="0" smtClean="0"/>
              <a:t>-ökológiai Program eredeti beavatkozásában ha egy termelő nem teljesítette az előírásokat akkor a teljes támogatástól elesett. A beavatkozás újdonsága, valamint az ágazati és a </a:t>
            </a:r>
            <a:r>
              <a:rPr lang="hu-HU" sz="2400" dirty="0" err="1" smtClean="0"/>
              <a:t>finanszírozói</a:t>
            </a:r>
            <a:r>
              <a:rPr lang="hu-HU" sz="2400" dirty="0" smtClean="0"/>
              <a:t> </a:t>
            </a:r>
            <a:r>
              <a:rPr lang="hu-HU" sz="2400" b="1" dirty="0" smtClean="0"/>
              <a:t>visszajelzések indokolták a sávos szankciórendszer </a:t>
            </a:r>
            <a:r>
              <a:rPr lang="hu-HU" sz="2400" dirty="0" smtClean="0"/>
              <a:t>bevezetését:  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</a:pPr>
            <a:r>
              <a:rPr lang="hu-HU" dirty="0"/>
              <a:t>A mezőgazdasági termelő minden földhasználati kategóriában teljesíti az összes választott gyakorlatot - </a:t>
            </a:r>
            <a:r>
              <a:rPr lang="hu-HU" b="1" dirty="0"/>
              <a:t>100%-os kifizetés</a:t>
            </a:r>
            <a:r>
              <a:rPr lang="hu-HU" dirty="0"/>
              <a:t>.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</a:pPr>
            <a:r>
              <a:rPr lang="hu-HU" dirty="0"/>
              <a:t>A mezőgazdasági termelő csak egy földhasználati kategóriában nem teljesíti a választott gyakorlatokat, de a gazdaság teljes területének legalább 70%-án teljesíti - </a:t>
            </a:r>
            <a:r>
              <a:rPr lang="hu-HU" b="1" dirty="0"/>
              <a:t>50%-os kifizetés</a:t>
            </a:r>
            <a:r>
              <a:rPr lang="hu-HU" dirty="0"/>
              <a:t>.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</a:pPr>
            <a:r>
              <a:rPr lang="hu-HU" dirty="0"/>
              <a:t>A mezőgazdasági termelő csak egy földhasználati kategóriában nem teljesíti a gyakorlatokat, de a gazdaság teljes területének legalább 50%-án teljesíti - </a:t>
            </a:r>
            <a:r>
              <a:rPr lang="hu-HU" b="1" dirty="0"/>
              <a:t>30%-os kifizetés</a:t>
            </a:r>
            <a:r>
              <a:rPr lang="hu-HU" dirty="0"/>
              <a:t>.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dirty="0"/>
              <a:t>A gazdálkodó nem teljesíti a választott gyakorlatokat egynél több földhasználati kategóriában vagy a gazdaság teljes területének több mint 50%-án - </a:t>
            </a:r>
            <a:r>
              <a:rPr lang="hu-HU" b="1" dirty="0"/>
              <a:t>NINCS kifizetés</a:t>
            </a:r>
            <a:r>
              <a:rPr lang="hu-HU" dirty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2400" dirty="0" smtClean="0"/>
              <a:t>A fenti sávos szankciórendszer bevezetésére </a:t>
            </a:r>
            <a:r>
              <a:rPr lang="hu-HU" sz="2400" b="1" dirty="0" smtClean="0"/>
              <a:t>már az idei, 2023. évi támogatások </a:t>
            </a:r>
            <a:r>
              <a:rPr lang="hu-HU" sz="2400" dirty="0" smtClean="0"/>
              <a:t>esetében is lehetőség lesz.</a:t>
            </a:r>
            <a:endParaRPr lang="hu-HU" sz="24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281E-C04B-4BD8-BC0A-8BF97EDE016F}" type="datetime1">
              <a:rPr lang="hu-HU" smtClean="0"/>
              <a:t>2024.01.28.</a:t>
            </a:fld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/>
              <a:t>10</a:t>
            </a:fld>
            <a:endParaRPr lang="hu-HU"/>
          </a:p>
        </p:txBody>
      </p:sp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219361" y="0"/>
            <a:ext cx="8805885" cy="123886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z="3600" dirty="0" smtClean="0">
                <a:solidFill>
                  <a:schemeClr val="bg1"/>
                </a:solidFill>
                <a:latin typeface="+mn-lt"/>
              </a:rPr>
              <a:t>KAP ST I. pillér </a:t>
            </a:r>
            <a:r>
              <a:rPr lang="hu-HU" sz="3600" dirty="0" err="1" smtClean="0">
                <a:solidFill>
                  <a:schemeClr val="bg1"/>
                </a:solidFill>
                <a:latin typeface="+mn-lt"/>
              </a:rPr>
              <a:t>Agro</a:t>
            </a:r>
            <a:r>
              <a:rPr lang="hu-HU" sz="3600" dirty="0" smtClean="0">
                <a:solidFill>
                  <a:schemeClr val="bg1"/>
                </a:solidFill>
                <a:latin typeface="+mn-lt"/>
              </a:rPr>
              <a:t>-ökológiai Program (AÖP) 2024. évi változása 1.</a:t>
            </a:r>
            <a:endParaRPr lang="hu-HU" sz="3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671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18304" y="1221468"/>
            <a:ext cx="11421413" cy="5031848"/>
          </a:xfrm>
        </p:spPr>
        <p:txBody>
          <a:bodyPr>
            <a:noAutofit/>
          </a:bodyPr>
          <a:lstStyle/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 smtClean="0"/>
              <a:t>Szántóterületeken választható gyakorlatok </a:t>
            </a:r>
            <a:r>
              <a:rPr lang="hu-HU" dirty="0" smtClean="0"/>
              <a:t>változásai: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hu-HU" dirty="0" err="1" smtClean="0"/>
              <a:t>Talajtakarásos</a:t>
            </a:r>
            <a:r>
              <a:rPr lang="hu-HU" dirty="0" smtClean="0"/>
              <a:t> </a:t>
            </a:r>
            <a:r>
              <a:rPr lang="hu-HU" dirty="0"/>
              <a:t>gyakorlathoz lesz fajlista </a:t>
            </a:r>
            <a:r>
              <a:rPr lang="hu-HU" dirty="0" smtClean="0"/>
              <a:t>melléklet.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hu-HU" dirty="0" smtClean="0"/>
              <a:t>Táblaméret </a:t>
            </a:r>
            <a:r>
              <a:rPr lang="hu-HU" dirty="0"/>
              <a:t>korlátozásra irányuló gyakorlatban az ugyanazon növény termesztésére használt szomszédos táblák között 3 méterről 2 méterre csökkentjük az elválasztósáv minimális szélességét</a:t>
            </a:r>
            <a:r>
              <a:rPr lang="hu-HU" dirty="0" smtClean="0"/>
              <a:t>.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hu-HU" dirty="0" smtClean="0"/>
              <a:t>Karbamidos </a:t>
            </a:r>
            <a:r>
              <a:rPr lang="hu-HU" dirty="0"/>
              <a:t>gyakorlat keretében a folyékony készítmény bedolgozás nélkül is kijuttatható, ha </a:t>
            </a:r>
            <a:r>
              <a:rPr lang="hu-HU" dirty="0" err="1"/>
              <a:t>ureáz</a:t>
            </a:r>
            <a:r>
              <a:rPr lang="hu-HU" dirty="0"/>
              <a:t>-gátló inhibitort alkalmaznak (pl. fejtrágyaként). Az inhibitorok listáját IH közleményben tesszük közzé, a többi listával </a:t>
            </a:r>
            <a:r>
              <a:rPr lang="hu-HU" dirty="0" smtClean="0"/>
              <a:t>együtt.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hu-HU" dirty="0" smtClean="0"/>
              <a:t>Mikrobiológiai </a:t>
            </a:r>
            <a:r>
              <a:rPr lang="hu-HU" dirty="0"/>
              <a:t>készítmények és kondicionálók kijuttatására irányuló gyakorlat keretében bevezetünk egy egységes 50 méteres biztonsági sávot, amit a beadófelületen is látni lehet majd. A sáv területe nem haladhatja meg a tábla területének 15%-át. </a:t>
            </a:r>
            <a:endParaRPr lang="hu-HU" dirty="0" smtClean="0"/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hu-HU" dirty="0" smtClean="0"/>
              <a:t>Forgatás </a:t>
            </a:r>
            <a:r>
              <a:rPr lang="hu-HU" dirty="0"/>
              <a:t>nélküli művelésre irányuló gyakorlatban is juttatható ki folyékony karbamid, ha a bedolgozás nélküli, inhibitoros technológiával történik.</a:t>
            </a:r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219361" y="0"/>
            <a:ext cx="8805885" cy="123886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z="3600" dirty="0" smtClean="0">
                <a:solidFill>
                  <a:schemeClr val="bg1"/>
                </a:solidFill>
                <a:latin typeface="+mn-lt"/>
              </a:rPr>
              <a:t>KAP ST I. pillér </a:t>
            </a:r>
            <a:r>
              <a:rPr lang="hu-HU" sz="3600" dirty="0" err="1" smtClean="0">
                <a:solidFill>
                  <a:schemeClr val="bg1"/>
                </a:solidFill>
                <a:latin typeface="+mn-lt"/>
              </a:rPr>
              <a:t>Agro</a:t>
            </a:r>
            <a:r>
              <a:rPr lang="hu-HU" sz="3600" dirty="0" smtClean="0">
                <a:solidFill>
                  <a:schemeClr val="bg1"/>
                </a:solidFill>
                <a:latin typeface="+mn-lt"/>
              </a:rPr>
              <a:t>-ökológiai Program (AÖP) 2024. évi változása szántón 2.</a:t>
            </a:r>
            <a:endParaRPr lang="hu-HU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49AAB-81D6-4D48-8CC8-4E7610BCA3E8}" type="datetime1">
              <a:rPr lang="hu-HU" smtClean="0"/>
              <a:t>2024.01.28.</a:t>
            </a:fld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758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219361" y="0"/>
            <a:ext cx="8805885" cy="123886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z="3600" dirty="0" smtClean="0">
                <a:solidFill>
                  <a:schemeClr val="bg1"/>
                </a:solidFill>
                <a:latin typeface="+mn-lt"/>
              </a:rPr>
              <a:t>KAP ST I. pillér </a:t>
            </a:r>
            <a:r>
              <a:rPr lang="hu-HU" sz="3600" dirty="0" err="1" smtClean="0">
                <a:solidFill>
                  <a:schemeClr val="bg1"/>
                </a:solidFill>
                <a:latin typeface="+mn-lt"/>
              </a:rPr>
              <a:t>Agro</a:t>
            </a:r>
            <a:r>
              <a:rPr lang="hu-HU" sz="3600" dirty="0" smtClean="0">
                <a:solidFill>
                  <a:schemeClr val="bg1"/>
                </a:solidFill>
                <a:latin typeface="+mn-lt"/>
              </a:rPr>
              <a:t>-ökológiai Program (AÖP) 2024. évi változása gyepen 3.</a:t>
            </a:r>
            <a:endParaRPr lang="hu-HU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18304" y="1221468"/>
            <a:ext cx="11421413" cy="5031848"/>
          </a:xfrm>
        </p:spPr>
        <p:txBody>
          <a:bodyPr>
            <a:noAutofit/>
          </a:bodyPr>
          <a:lstStyle/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 smtClean="0"/>
              <a:t>Gyepterületen választható gyakorlatok </a:t>
            </a:r>
            <a:r>
              <a:rPr lang="hu-HU" dirty="0" smtClean="0"/>
              <a:t>változásai: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hu-HU" dirty="0" smtClean="0"/>
              <a:t>Új gyakorlatok </a:t>
            </a:r>
            <a:r>
              <a:rPr lang="hu-HU" sz="2400" dirty="0" smtClean="0"/>
              <a:t>a kaszálást követően min. 10 cm-es tarlómagasság meghagyása (1 pont) és a Gyepterületek legalább 50%-</a:t>
            </a:r>
            <a:r>
              <a:rPr lang="hu-HU" sz="2400" dirty="0" err="1" smtClean="0"/>
              <a:t>ának</a:t>
            </a:r>
            <a:r>
              <a:rPr lang="hu-HU" sz="2400" dirty="0" smtClean="0"/>
              <a:t> legeltetése őshonos haszonállat-fajtával (1 pont)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hu-HU" dirty="0" smtClean="0"/>
              <a:t>Módosuló gyakorlat a gyepterületek kaszálása során az alternáló kasza mellett hátsó felfüggesztésű, illetve vontatott, </a:t>
            </a:r>
            <a:r>
              <a:rPr lang="hu-HU" dirty="0" err="1" smtClean="0"/>
              <a:t>szársértő</a:t>
            </a:r>
            <a:r>
              <a:rPr lang="hu-HU" dirty="0" smtClean="0"/>
              <a:t> nélküli kasza használata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hu-HU" dirty="0" smtClean="0"/>
              <a:t>Kizárólag nem </a:t>
            </a:r>
            <a:r>
              <a:rPr lang="hu-HU" dirty="0" err="1" smtClean="0"/>
              <a:t>Natura</a:t>
            </a:r>
            <a:r>
              <a:rPr lang="hu-HU" dirty="0" smtClean="0"/>
              <a:t> 2000 gyepterületen választható gyakorlat a gyepterületek megőrzése tábla helyett üzemi szinten az előző évi gyepterületekhez viszonyítva parcella szintű megőrzéssel, míg az ideiglenes gyepek elhelyezkedése változhat. 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dirty="0" smtClean="0"/>
              <a:t>A pásztoroló vagy legeltetéses gazdálkodás esetében elhagyható a legeltetési terv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dirty="0" smtClean="0"/>
              <a:t>A tájképi </a:t>
            </a:r>
            <a:r>
              <a:rPr lang="hu-HU" dirty="0"/>
              <a:t>elem területén nem kell teljesíteni a választott </a:t>
            </a:r>
            <a:r>
              <a:rPr lang="hu-HU" dirty="0" smtClean="0"/>
              <a:t>gyakorlatot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dirty="0" smtClean="0"/>
              <a:t>Ha </a:t>
            </a:r>
            <a:r>
              <a:rPr lang="hu-HU" dirty="0" err="1" smtClean="0"/>
              <a:t>Natura</a:t>
            </a:r>
            <a:r>
              <a:rPr lang="hu-HU" dirty="0" smtClean="0"/>
              <a:t> </a:t>
            </a:r>
            <a:r>
              <a:rPr lang="hu-HU" dirty="0"/>
              <a:t>2000 </a:t>
            </a:r>
            <a:r>
              <a:rPr lang="hu-HU" dirty="0" smtClean="0"/>
              <a:t>vagy AKG </a:t>
            </a:r>
            <a:r>
              <a:rPr lang="hu-HU" dirty="0"/>
              <a:t>szabályokat is be kell tartani (pl. kaszálatlan sáv hagyása), akkor az AÖP gyakorlat teljesítését ennek figyelembevétel kell megítélni.</a:t>
            </a:r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49AAB-81D6-4D48-8CC8-4E7610BCA3E8}" type="datetime1">
              <a:rPr lang="hu-HU" smtClean="0"/>
              <a:t>2024.01.28.</a:t>
            </a:fld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76248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219361" y="0"/>
            <a:ext cx="8805885" cy="123886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z="3600" dirty="0" smtClean="0">
                <a:solidFill>
                  <a:schemeClr val="bg1"/>
                </a:solidFill>
                <a:latin typeface="+mn-lt"/>
              </a:rPr>
              <a:t>KAP ST I. pillér </a:t>
            </a:r>
            <a:r>
              <a:rPr lang="hu-HU" sz="3600" dirty="0" err="1" smtClean="0">
                <a:solidFill>
                  <a:schemeClr val="bg1"/>
                </a:solidFill>
                <a:latin typeface="+mn-lt"/>
              </a:rPr>
              <a:t>Agro</a:t>
            </a:r>
            <a:r>
              <a:rPr lang="hu-HU" sz="3600" dirty="0" smtClean="0">
                <a:solidFill>
                  <a:schemeClr val="bg1"/>
                </a:solidFill>
                <a:latin typeface="+mn-lt"/>
              </a:rPr>
              <a:t>-ökológiai Program (AÖP) 2024. évi változása gyepen 4.</a:t>
            </a:r>
            <a:endParaRPr lang="hu-HU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18305" y="1221468"/>
            <a:ext cx="10920310" cy="5031848"/>
          </a:xfrm>
        </p:spPr>
        <p:txBody>
          <a:bodyPr>
            <a:noAutofit/>
          </a:bodyPr>
          <a:lstStyle/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 smtClean="0"/>
              <a:t>Gyepterületen választható gyakorlatok </a:t>
            </a:r>
            <a:r>
              <a:rPr lang="hu-HU" dirty="0" smtClean="0"/>
              <a:t>változásai: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hu-HU" dirty="0" smtClean="0"/>
              <a:t>Pásztoroló </a:t>
            </a:r>
            <a:r>
              <a:rPr lang="hu-HU" dirty="0"/>
              <a:t>vagy szakaszos legeltetésre irányuló gyakorlat teljesítésébe bevont táblák mindegyikének legeltetéses </a:t>
            </a:r>
            <a:r>
              <a:rPr lang="hu-HU" dirty="0" err="1"/>
              <a:t>hasznosításúnak</a:t>
            </a:r>
            <a:r>
              <a:rPr lang="hu-HU" dirty="0"/>
              <a:t> kell lennie a tárgyévben, valamint területének legfeljebb 30 százalékát foglalhatja el tájképi elem. 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hu-HU" dirty="0"/>
              <a:t>P</a:t>
            </a:r>
            <a:r>
              <a:rPr lang="hu-HU" dirty="0" smtClean="0"/>
              <a:t>ásztoroló </a:t>
            </a:r>
            <a:r>
              <a:rPr lang="hu-HU" dirty="0"/>
              <a:t>vagy szakaszos legeltetésre irányuló gyakorlatban figyelembe vehető a bivaly is.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hu-HU" dirty="0"/>
              <a:t>P</a:t>
            </a:r>
            <a:r>
              <a:rPr lang="hu-HU" dirty="0" smtClean="0"/>
              <a:t>ásztoroló </a:t>
            </a:r>
            <a:r>
              <a:rPr lang="hu-HU" dirty="0"/>
              <a:t>vagy szakaszos legeltetésre irányuló gyakorlatban figyelembe vehető a tejelő szarvasmarha is. Viszont amennyiben a mezőgazdasági termelő részt vesz a tejágazat szerkezetátalakítását kísérő állatjóléti támogatási intézkedésben, úgy az intézkedésben támogatható szarvasmarha fajták egyedei az AÖP-</a:t>
            </a:r>
            <a:r>
              <a:rPr lang="hu-HU" dirty="0" err="1"/>
              <a:t>ben</a:t>
            </a:r>
            <a:r>
              <a:rPr lang="hu-HU" dirty="0"/>
              <a:t> nem vehetők figyelembe a legeltethető állatállomány megállapítása során</a:t>
            </a:r>
            <a:r>
              <a:rPr lang="hu-HU" dirty="0" smtClean="0"/>
              <a:t>.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hu-HU" dirty="0" smtClean="0"/>
              <a:t>Van még amiben egyeztetünk</a:t>
            </a:r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49AAB-81D6-4D48-8CC8-4E7610BCA3E8}" type="datetime1">
              <a:rPr lang="hu-HU" smtClean="0"/>
              <a:t>2024.01.28.</a:t>
            </a:fld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6543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219361" y="0"/>
            <a:ext cx="8805885" cy="123886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z="3600" dirty="0" smtClean="0">
                <a:solidFill>
                  <a:schemeClr val="bg1"/>
                </a:solidFill>
                <a:latin typeface="+mn-lt"/>
              </a:rPr>
              <a:t>KAP ST I. pillér </a:t>
            </a:r>
            <a:r>
              <a:rPr lang="hu-HU" sz="3600" dirty="0" err="1" smtClean="0">
                <a:solidFill>
                  <a:schemeClr val="bg1"/>
                </a:solidFill>
                <a:latin typeface="+mn-lt"/>
              </a:rPr>
              <a:t>Agro</a:t>
            </a:r>
            <a:r>
              <a:rPr lang="hu-HU" sz="3600" dirty="0" smtClean="0">
                <a:solidFill>
                  <a:schemeClr val="bg1"/>
                </a:solidFill>
                <a:latin typeface="+mn-lt"/>
              </a:rPr>
              <a:t>-ökológiai Program (AÖP) 2024. évi változása ültetvényben 5.</a:t>
            </a:r>
            <a:endParaRPr lang="hu-HU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18304" y="1221468"/>
            <a:ext cx="11685854" cy="5031848"/>
          </a:xfrm>
        </p:spPr>
        <p:txBody>
          <a:bodyPr>
            <a:noAutofit/>
          </a:bodyPr>
          <a:lstStyle/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 smtClean="0"/>
              <a:t>Ültetvényekben választható gyakorlat </a:t>
            </a:r>
            <a:r>
              <a:rPr lang="hu-HU" dirty="0" smtClean="0"/>
              <a:t>változása: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hu-HU" dirty="0" smtClean="0"/>
              <a:t>Lehetővé </a:t>
            </a:r>
            <a:r>
              <a:rPr lang="hu-HU" dirty="0"/>
              <a:t>válik egyes speciális ültetvények (rövid vágásfordulójú </a:t>
            </a:r>
            <a:r>
              <a:rPr lang="hu-HU" dirty="0" err="1"/>
              <a:t>sarjaztatásos</a:t>
            </a:r>
            <a:r>
              <a:rPr lang="hu-HU" dirty="0"/>
              <a:t> energiaültetvények, ipari faültetvények és bizonyos energianád-ültetvények) </a:t>
            </a:r>
            <a:r>
              <a:rPr lang="hu-HU" dirty="0" smtClean="0"/>
              <a:t>részvétele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hu-HU" dirty="0" smtClean="0"/>
              <a:t>Biológiai </a:t>
            </a:r>
            <a:r>
              <a:rPr lang="hu-HU" dirty="0"/>
              <a:t>ágens alkalmazása gyakorlat kiegészítésre kerül a </a:t>
            </a:r>
            <a:r>
              <a:rPr lang="hu-HU" dirty="0" err="1"/>
              <a:t>feromonos</a:t>
            </a:r>
            <a:r>
              <a:rPr lang="hu-HU" dirty="0"/>
              <a:t> </a:t>
            </a:r>
            <a:r>
              <a:rPr lang="hu-HU" dirty="0" smtClean="0"/>
              <a:t>légtértelítéssel 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hu-HU" dirty="0" smtClean="0"/>
              <a:t>Méhbarát </a:t>
            </a:r>
            <a:r>
              <a:rPr lang="hu-HU" dirty="0"/>
              <a:t>növényvédelemre irányuló, valamint a sorköztakarásra irányuló gyakorlatok nem választhatók szőlőalany törzs ültetvény, szőlőoltvány iskola és gyümölcsfa-iskola hasznosítási kódú kultúra esetén.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hu-HU" dirty="0" smtClean="0"/>
              <a:t>Karbamidos </a:t>
            </a:r>
            <a:r>
              <a:rPr lang="hu-HU" dirty="0"/>
              <a:t>gyakorlat keretében a folyékony készítmény bedolgozás nélkül is kijuttatható, ha </a:t>
            </a:r>
            <a:r>
              <a:rPr lang="hu-HU" dirty="0" err="1"/>
              <a:t>ureáz</a:t>
            </a:r>
            <a:r>
              <a:rPr lang="hu-HU" dirty="0"/>
              <a:t>-gátló inhibitort alkalmaznak. Az inhibitorok listáját IH </a:t>
            </a:r>
            <a:r>
              <a:rPr lang="hu-HU" dirty="0" smtClean="0"/>
              <a:t>közleményben lesz.</a:t>
            </a:r>
            <a:endParaRPr lang="hu-HU" dirty="0"/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hu-HU" dirty="0" smtClean="0"/>
              <a:t>Mikrobiológiai </a:t>
            </a:r>
            <a:r>
              <a:rPr lang="hu-HU" dirty="0"/>
              <a:t>készítmények és kondicionálók </a:t>
            </a:r>
            <a:r>
              <a:rPr lang="hu-HU" dirty="0" smtClean="0"/>
              <a:t>gyakorlatnál bevezetünk </a:t>
            </a:r>
            <a:r>
              <a:rPr lang="hu-HU" dirty="0"/>
              <a:t>egy egységes 50 méteres biztonsági </a:t>
            </a:r>
            <a:r>
              <a:rPr lang="hu-HU" dirty="0" smtClean="0"/>
              <a:t>sávot, maximum </a:t>
            </a:r>
            <a:r>
              <a:rPr lang="hu-HU" dirty="0"/>
              <a:t>tábla 15</a:t>
            </a:r>
            <a:r>
              <a:rPr lang="hu-HU" dirty="0" smtClean="0"/>
              <a:t>%-</a:t>
            </a:r>
            <a:r>
              <a:rPr lang="hu-HU" dirty="0" err="1" smtClean="0"/>
              <a:t>ig</a:t>
            </a:r>
            <a:r>
              <a:rPr lang="hu-HU" dirty="0" smtClean="0"/>
              <a:t>, ez látszani fog a beadófelületen. 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hu-HU" dirty="0" smtClean="0"/>
              <a:t>Az </a:t>
            </a:r>
            <a:r>
              <a:rPr lang="hu-HU" dirty="0"/>
              <a:t>egyéves növényekkel történő sorköztakarásra irányuló gyakorlathoz lesz fajlista melléklet.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endParaRPr lang="hu-HU" dirty="0"/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hu-HU" sz="3200" b="1" dirty="0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49AAB-81D6-4D48-8CC8-4E7610BCA3E8}" type="datetime1">
              <a:rPr lang="hu-HU" smtClean="0"/>
              <a:t>2024.01.28.</a:t>
            </a:fld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72851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17203" y="1350335"/>
            <a:ext cx="11633791" cy="4614531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b="1" dirty="0"/>
              <a:t>Termeléshez kötött támogatások (CIS)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dirty="0"/>
              <a:t>édeskömény esetében ugyanazon minősített szaporítóanyagot nem 7 évig, hanem csak 3 évig fogadjuk el.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dirty="0"/>
              <a:t>anyatehén hármas-mentességi igazolást a kormányhivatal 60 helyett 30 napon belül küldi meg a MÁK-</a:t>
            </a:r>
            <a:r>
              <a:rPr lang="hu-HU" dirty="0" err="1"/>
              <a:t>nak</a:t>
            </a:r>
            <a:r>
              <a:rPr lang="hu-HU" dirty="0"/>
              <a:t>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b="1" dirty="0" smtClean="0"/>
              <a:t>Átmeneti Nemzeti Támogatások (ÁNT)</a:t>
            </a:r>
            <a:endParaRPr lang="hu-HU" b="1" dirty="0"/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dirty="0"/>
              <a:t>anyajuh jogcím megszűnik, helyette a tenyészkos támogatás összege kerül megemelésre.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dirty="0"/>
              <a:t>dohány történelmi bázis jogosultságok frissítésre kerülnek a 2018-as termőterület alapján. Ezeknek 2025-től lesz jelentőségük, hiszen akkor állunk vissza a jogosultság alapú ÁNT támogatásra. 2024-ben még az ukrán válságtámogatásként (TCTF) lesz igényelhető.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C9A3-0600-44E7-AB14-E80D4D157AA2}" type="datetime1">
              <a:rPr lang="hu-HU" smtClean="0"/>
              <a:t>2024.01.28.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/>
              <a:t>15</a:t>
            </a:fld>
            <a:endParaRPr lang="hu-HU"/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219361" y="0"/>
            <a:ext cx="8805885" cy="123886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z="3600" dirty="0" smtClean="0">
                <a:solidFill>
                  <a:schemeClr val="bg1"/>
                </a:solidFill>
                <a:latin typeface="+mn-lt"/>
              </a:rPr>
              <a:t>KAP ST I. pillér egyéb jogcímek 2024. évi változásának főbb elemei</a:t>
            </a:r>
            <a:endParaRPr lang="hu-HU" sz="3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2068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9734" y="1360967"/>
            <a:ext cx="11506200" cy="4720856"/>
          </a:xfrm>
        </p:spPr>
        <p:txBody>
          <a:bodyPr>
            <a:normAutofit/>
          </a:bodyPr>
          <a:lstStyle/>
          <a:p>
            <a:pPr lvl="0"/>
            <a:r>
              <a:rPr lang="hu-HU" dirty="0" smtClean="0"/>
              <a:t>Számos </a:t>
            </a:r>
            <a:r>
              <a:rPr lang="hu-HU" dirty="0"/>
              <a:t>eljárási szabály (pl. meghatalmazás) átkerült a KAP </a:t>
            </a:r>
            <a:r>
              <a:rPr lang="hu-HU" dirty="0" err="1"/>
              <a:t>vhr</a:t>
            </a:r>
            <a:r>
              <a:rPr lang="hu-HU" dirty="0"/>
              <a:t>-be (54/2023. AM rendelet)</a:t>
            </a:r>
          </a:p>
          <a:p>
            <a:pPr lvl="0"/>
            <a:r>
              <a:rPr lang="hu-HU" dirty="0"/>
              <a:t>Gyep és ültetvények </a:t>
            </a:r>
            <a:r>
              <a:rPr lang="hu-HU" dirty="0" err="1"/>
              <a:t>újratelepítése</a:t>
            </a:r>
            <a:r>
              <a:rPr lang="hu-HU" dirty="0"/>
              <a:t> jan. 1-márc. 31 vagy okt. 1.-dec 31 között lehetséges annak érdekében, hogy a terület besorolása ne változzon meg.</a:t>
            </a:r>
          </a:p>
          <a:p>
            <a:pPr lvl="0"/>
            <a:r>
              <a:rPr lang="hu-HU" dirty="0"/>
              <a:t>M</a:t>
            </a:r>
            <a:r>
              <a:rPr lang="hu-HU" dirty="0" smtClean="0"/>
              <a:t>ásodvetés </a:t>
            </a:r>
            <a:r>
              <a:rPr lang="hu-HU" dirty="0"/>
              <a:t>bejelentése betakarításának szabálya egyszerűsödött</a:t>
            </a:r>
          </a:p>
          <a:p>
            <a:pPr lvl="0"/>
            <a:r>
              <a:rPr lang="hu-HU" dirty="0"/>
              <a:t>M</a:t>
            </a:r>
            <a:r>
              <a:rPr lang="hu-HU" dirty="0" smtClean="0"/>
              <a:t>ásodvetés </a:t>
            </a:r>
            <a:r>
              <a:rPr lang="hu-HU" dirty="0"/>
              <a:t>elvetésének legkésőbbi időpontja okt. 31-ről nov. 30-ra került meghosszabbításra.</a:t>
            </a:r>
          </a:p>
          <a:p>
            <a:pPr lvl="0"/>
            <a:r>
              <a:rPr lang="hu-HU" dirty="0"/>
              <a:t>M</a:t>
            </a:r>
            <a:r>
              <a:rPr lang="hu-HU" dirty="0" smtClean="0"/>
              <a:t>ásodvetés </a:t>
            </a:r>
            <a:r>
              <a:rPr lang="hu-HU" dirty="0"/>
              <a:t>tarlóállapotban formájában való jelenléte is elfogadható lesz.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C9A3-0600-44E7-AB14-E80D4D157AA2}" type="datetime1">
              <a:rPr lang="hu-HU" smtClean="0"/>
              <a:t>2024.01.28.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/>
              <a:t>16</a:t>
            </a:fld>
            <a:endParaRPr lang="hu-HU"/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219361" y="0"/>
            <a:ext cx="8805885" cy="123886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z="3600" dirty="0" smtClean="0">
                <a:solidFill>
                  <a:schemeClr val="bg1"/>
                </a:solidFill>
                <a:latin typeface="+mn-lt"/>
              </a:rPr>
              <a:t>KAP ST végrehajtás főbb 2024. évi változásai  az Egységes Kérelem tekintetében</a:t>
            </a:r>
            <a:endParaRPr lang="hu-HU" sz="3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89427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6462" y="1166864"/>
            <a:ext cx="11551241" cy="537158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="1" dirty="0" smtClean="0"/>
              <a:t>Területi monitoring rendszer (TMR):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400" dirty="0"/>
              <a:t>EK e</a:t>
            </a:r>
            <a:r>
              <a:rPr lang="hu-HU" sz="2400" dirty="0" smtClean="0"/>
              <a:t>lőzetes </a:t>
            </a:r>
            <a:r>
              <a:rPr lang="hu-HU" sz="2400" dirty="0"/>
              <a:t>figyelmeztetések: V</a:t>
            </a:r>
            <a:r>
              <a:rPr lang="hu-HU" sz="2400" dirty="0" smtClean="0"/>
              <a:t>egetáló-nem vegetáló területek, Öntözött területek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400" dirty="0"/>
              <a:t>EK Alapellenőrzések: Nem támogatható területek, Inhomogenitás, Növényazonosítás, Túllegeltetés, </a:t>
            </a:r>
            <a:r>
              <a:rPr lang="hu-HU" sz="2400" dirty="0" smtClean="0"/>
              <a:t>Gyomosodás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400" dirty="0"/>
              <a:t>EK új ellenőrzések: Kaszálás </a:t>
            </a:r>
            <a:r>
              <a:rPr lang="hu-HU" sz="2400" dirty="0" smtClean="0"/>
              <a:t>azonosítás, Öntözés, Talajtakarás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400" dirty="0" smtClean="0"/>
              <a:t>EK új </a:t>
            </a:r>
            <a:r>
              <a:rPr lang="hu-HU" sz="2400" dirty="0"/>
              <a:t>AÖP ellenőrzések: Nem termelő területek – parlag, nitrogénmegkötő növények, másodvetés, Ültetvények talajtakarása, Forgatás nélküli talajművelés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400" dirty="0" smtClean="0"/>
              <a:t>EK új </a:t>
            </a:r>
            <a:r>
              <a:rPr lang="hu-HU" sz="2400" dirty="0"/>
              <a:t>CIS ellenőrzés: Szálas </a:t>
            </a:r>
            <a:r>
              <a:rPr lang="hu-HU" sz="2400" dirty="0" smtClean="0"/>
              <a:t>fehérjenövények</a:t>
            </a:r>
            <a:endParaRPr lang="hu-HU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400" dirty="0" smtClean="0"/>
              <a:t>EK új II. pilléres ellenőrzések: AKG és </a:t>
            </a:r>
            <a:r>
              <a:rPr lang="hu-HU" sz="2400" dirty="0" err="1" smtClean="0"/>
              <a:t>Natura</a:t>
            </a:r>
            <a:r>
              <a:rPr lang="hu-HU" sz="2400" dirty="0" smtClean="0"/>
              <a:t> erdő területén is</a:t>
            </a:r>
            <a:endParaRPr lang="hu-HU" sz="2400" dirty="0"/>
          </a:p>
          <a:p>
            <a:pPr marL="0" indent="0" algn="just">
              <a:buNone/>
            </a:pPr>
            <a:r>
              <a:rPr lang="hu-HU" sz="2400" b="1" dirty="0" smtClean="0"/>
              <a:t>Mobilgazda alkalmazás:</a:t>
            </a:r>
            <a:endParaRPr lang="hu-HU" sz="2400" b="1" dirty="0"/>
          </a:p>
          <a:p>
            <a:pPr algn="just"/>
            <a:r>
              <a:rPr lang="hu-HU" sz="2400" dirty="0" smtClean="0"/>
              <a:t>Új </a:t>
            </a:r>
            <a:r>
              <a:rPr lang="hu-HU" sz="2400" dirty="0"/>
              <a:t>típusú meghatalmazás létrehozása, kifejezetten csak a két fényképkészítésre szolgáló menüpont használatához</a:t>
            </a:r>
          </a:p>
          <a:p>
            <a:pPr algn="just"/>
            <a:r>
              <a:rPr lang="hu-HU" sz="2400" dirty="0"/>
              <a:t>Offline ellenőrzések bővítése a fényképkészítés </a:t>
            </a:r>
            <a:r>
              <a:rPr lang="hu-HU" sz="2400" dirty="0" smtClean="0"/>
              <a:t>során</a:t>
            </a:r>
            <a:endParaRPr lang="hu-HU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hu-HU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hu-HU" sz="2400" dirty="0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224874" y="87882"/>
            <a:ext cx="9996812" cy="983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>
                <a:solidFill>
                  <a:schemeClr val="bg1"/>
                </a:solidFill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hu-HU" dirty="0"/>
              <a:t>KAP ST végrehajtás főbb 2024. évi változásai  </a:t>
            </a:r>
            <a:r>
              <a:rPr lang="hu-HU" dirty="0" smtClean="0"/>
              <a:t>a Területi Monitoring Rendszer (TRM) és </a:t>
            </a:r>
            <a:r>
              <a:rPr lang="hu-HU" dirty="0" err="1" smtClean="0"/>
              <a:t>mobilGazda</a:t>
            </a:r>
            <a:endParaRPr kumimoji="0" lang="hu-HU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369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C538C55-1081-902B-89F5-41D3984B2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76692"/>
          </a:xfrm>
        </p:spPr>
        <p:txBody>
          <a:bodyPr/>
          <a:lstStyle/>
          <a:p>
            <a:pPr algn="ctr"/>
            <a:r>
              <a:rPr lang="hu-HU" sz="4400" b="0" i="0" u="none" strike="noStrike" baseline="30000" dirty="0">
                <a:solidFill>
                  <a:schemeClr val="bg1"/>
                </a:solidFill>
                <a:latin typeface="HelveticaNeueLT Pro 95 Blk" panose="020B0904020202020204" pitchFamily="34" charset="-18"/>
              </a:rPr>
              <a:t>Köszönöm a figyelmüket!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C28BA-CAFD-400D-BF12-D07B5A436CEA}" type="datetime1">
              <a:rPr lang="hu-HU" smtClean="0"/>
              <a:t>2024.01.28.</a:t>
            </a:fld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/>
              <a:t>18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679509" y="544944"/>
            <a:ext cx="10603454" cy="54639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200" dirty="0">
                <a:latin typeface="+mn-lt"/>
              </a:rPr>
              <a:t>Kérdés esetén: </a:t>
            </a:r>
            <a:r>
              <a:rPr lang="hu-HU" sz="3200" dirty="0">
                <a:latin typeface="+mn-lt"/>
                <a:hlinkClick r:id="rId3"/>
              </a:rPr>
              <a:t>https://kap.mnvh.eu/</a:t>
            </a:r>
            <a:r>
              <a:rPr lang="hu-HU" sz="3200" dirty="0">
                <a:latin typeface="+mn-lt"/>
              </a:rPr>
              <a:t> és </a:t>
            </a:r>
            <a:r>
              <a:rPr lang="hu-HU" sz="3200" dirty="0">
                <a:latin typeface="+mn-lt"/>
                <a:hlinkClick r:id="rId4"/>
              </a:rPr>
              <a:t>aniko.juhasz@am.gov.hu</a:t>
            </a:r>
            <a:endParaRPr lang="hu-HU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7620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833" y="1231900"/>
            <a:ext cx="4015705" cy="524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7975" y="18695"/>
            <a:ext cx="10429555" cy="133970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z="3600" dirty="0">
                <a:solidFill>
                  <a:schemeClr val="bg1"/>
                </a:solidFill>
                <a:latin typeface="+mn-lt"/>
              </a:rPr>
              <a:t>Új </a:t>
            </a:r>
            <a:r>
              <a:rPr lang="hu-HU" sz="3600" dirty="0" smtClean="0">
                <a:solidFill>
                  <a:schemeClr val="bg1"/>
                </a:solidFill>
                <a:latin typeface="+mn-lt"/>
              </a:rPr>
              <a:t>Közös Agrárpolitika (KAP) erősödő </a:t>
            </a:r>
            <a:r>
              <a:rPr lang="hu-HU" sz="3600" dirty="0">
                <a:solidFill>
                  <a:schemeClr val="bg1"/>
                </a:solidFill>
                <a:latin typeface="+mn-lt"/>
              </a:rPr>
              <a:t>zöld elvárásokkal  (2023-2027)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61506" y="1099127"/>
            <a:ext cx="11504429" cy="558272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/>
              <a:t>Új KAP célok</a:t>
            </a:r>
            <a:r>
              <a:rPr lang="hu-HU" sz="2600" b="1" dirty="0"/>
              <a:t> 9+1</a:t>
            </a:r>
          </a:p>
          <a:p>
            <a:pPr marL="216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dirty="0"/>
              <a:t>1. Tisztességes bevételek a mezőgazdaságban</a:t>
            </a:r>
          </a:p>
          <a:p>
            <a:pPr marL="216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dirty="0"/>
              <a:t>2. Ágazat versenyképességének növelése</a:t>
            </a:r>
          </a:p>
          <a:p>
            <a:pPr marL="216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dirty="0"/>
              <a:t>3. Kiegyensúlyozottabb erőviszonyok az élelmiszerláncban</a:t>
            </a:r>
          </a:p>
          <a:p>
            <a:pPr marL="216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dirty="0"/>
              <a:t>4. Éghajlatváltozással kapcsolatos intézkedések</a:t>
            </a:r>
          </a:p>
          <a:p>
            <a:pPr marL="216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dirty="0"/>
              <a:t>5. Természeti erőforrások fenntartható használata</a:t>
            </a:r>
          </a:p>
          <a:p>
            <a:pPr marL="216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dirty="0"/>
              <a:t>6. Tájak és a biológiai sokféleség megőrzése</a:t>
            </a:r>
          </a:p>
          <a:p>
            <a:pPr marL="216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dirty="0"/>
              <a:t>7. Generációs megújulás támogatása</a:t>
            </a:r>
          </a:p>
          <a:p>
            <a:pPr marL="216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dirty="0"/>
              <a:t>8. Vidéki térségek gazdasági élénkítése</a:t>
            </a:r>
          </a:p>
          <a:p>
            <a:pPr marL="216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dirty="0"/>
              <a:t>9. Élelmiszer-minőség és az egészség védelme</a:t>
            </a:r>
          </a:p>
          <a:p>
            <a:pPr marL="216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b="1" dirty="0"/>
              <a:t>Átfogó célkitűzés: tudásátadás, innováció, </a:t>
            </a:r>
            <a:r>
              <a:rPr lang="hu-HU" sz="2600" b="1" dirty="0" err="1"/>
              <a:t>digitalizáció</a:t>
            </a:r>
            <a:endParaRPr lang="hu-HU" sz="2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/>
              <a:t>Zöld Megállapodás KAP kapcsolódása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600" dirty="0"/>
              <a:t>Farm2Fork stratégia és a </a:t>
            </a:r>
            <a:r>
              <a:rPr lang="hu-HU" sz="2600" dirty="0" err="1"/>
              <a:t>Biodiverzitás</a:t>
            </a:r>
            <a:r>
              <a:rPr lang="hu-HU" sz="2600" dirty="0"/>
              <a:t> stratégia</a:t>
            </a:r>
          </a:p>
        </p:txBody>
      </p:sp>
      <p:sp>
        <p:nvSpPr>
          <p:cNvPr id="4" name="AutoShape 4" descr="Képtalálatok a következőre: zöld megállapodá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47" y="1516827"/>
            <a:ext cx="458498" cy="3678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kerekített téglalap 4"/>
          <p:cNvSpPr/>
          <p:nvPr/>
        </p:nvSpPr>
        <p:spPr>
          <a:xfrm>
            <a:off x="155575" y="2743200"/>
            <a:ext cx="7473661" cy="1256145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60594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2780"/>
    </mc:Choice>
    <mc:Fallback xmlns="">
      <p:transition spd="slow" advClick="0" advTm="6278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9932" y="1"/>
            <a:ext cx="9565268" cy="133310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z="3600" dirty="0">
                <a:solidFill>
                  <a:schemeClr val="bg1"/>
                </a:solidFill>
                <a:latin typeface="+mn-lt"/>
              </a:rPr>
              <a:t>KAP </a:t>
            </a:r>
            <a:r>
              <a:rPr lang="hu-HU" sz="3600" dirty="0" smtClean="0">
                <a:solidFill>
                  <a:schemeClr val="bg1"/>
                </a:solidFill>
                <a:latin typeface="+mn-lt"/>
              </a:rPr>
              <a:t>Stratégiai Terv (ST) felépítése </a:t>
            </a:r>
            <a:r>
              <a:rPr lang="hu-HU" sz="3600" dirty="0">
                <a:solidFill>
                  <a:schemeClr val="bg1"/>
                </a:solidFill>
                <a:latin typeface="+mn-lt"/>
              </a:rPr>
              <a:t>és beavatkozás </a:t>
            </a:r>
            <a:r>
              <a:rPr lang="hu-HU" sz="3600" dirty="0" smtClean="0">
                <a:solidFill>
                  <a:schemeClr val="bg1"/>
                </a:solidFill>
                <a:latin typeface="+mn-lt"/>
              </a:rPr>
              <a:t>típusa (</a:t>
            </a:r>
            <a:r>
              <a:rPr lang="hu-HU" sz="3600" dirty="0">
                <a:solidFill>
                  <a:schemeClr val="bg1"/>
                </a:solidFill>
                <a:latin typeface="+mn-lt"/>
              </a:rPr>
              <a:t>2023-2027) 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78191079"/>
              </p:ext>
            </p:extLst>
          </p:nvPr>
        </p:nvGraphicFramePr>
        <p:xfrm>
          <a:off x="297711" y="1137684"/>
          <a:ext cx="11527705" cy="5241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289932" y="5458680"/>
            <a:ext cx="5122327" cy="105560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rPr>
              <a:t>Ágazati </a:t>
            </a:r>
            <a:r>
              <a:rPr kumimoji="0" lang="hu-HU" sz="2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rPr>
              <a:t>program </a:t>
            </a:r>
            <a:r>
              <a:rPr lang="hu-HU" sz="2800" b="1" u="sng" dirty="0" smtClean="0">
                <a:solidFill>
                  <a:prstClr val="black"/>
                </a:solidFill>
                <a:latin typeface="Calibri"/>
                <a:cs typeface="Calibri Light" panose="020F0302020204030204" pitchFamily="34" charset="0"/>
              </a:rPr>
              <a:t>I.pillér</a:t>
            </a:r>
            <a:r>
              <a:rPr lang="hu-HU" sz="2800" b="1" dirty="0" smtClean="0">
                <a:solidFill>
                  <a:prstClr val="black"/>
                </a:solidFill>
                <a:latin typeface="Calibri"/>
                <a:cs typeface="Calibri Light" panose="020F0302020204030204" pitchFamily="34" charset="0"/>
              </a:rPr>
              <a:t>: </a:t>
            </a:r>
            <a:r>
              <a:rPr lang="hu-HU" sz="2800" dirty="0">
                <a:solidFill>
                  <a:prstClr val="black"/>
                </a:solidFill>
                <a:latin typeface="Calibri"/>
                <a:cs typeface="Calibri Light" panose="020F0302020204030204" pitchFamily="34" charset="0"/>
              </a:rPr>
              <a:t>M</a:t>
            </a:r>
            <a:r>
              <a:rPr kumimoji="0" lang="hu-H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rPr>
              <a:t>éhészet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rPr>
              <a:t>, 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rPr>
              <a:t>Zöldség-</a:t>
            </a:r>
            <a:r>
              <a:rPr kumimoji="0" lang="hu-H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rPr>
              <a:t>gy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rPr>
              <a:t>, </a:t>
            </a:r>
            <a:r>
              <a:rPr lang="hu-HU" sz="2800" dirty="0">
                <a:solidFill>
                  <a:schemeClr val="tx1"/>
                </a:solidFill>
                <a:latin typeface="Calibri"/>
                <a:cs typeface="Calibri Light" panose="020F0302020204030204" pitchFamily="34" charset="0"/>
              </a:rPr>
              <a:t>S</a:t>
            </a:r>
            <a:r>
              <a:rPr kumimoji="0" lang="hu-HU" sz="2800" b="0" i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rPr>
              <a:t>zőlő</a:t>
            </a:r>
            <a:r>
              <a:rPr kumimoji="0" lang="hu-HU" sz="28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rPr>
              <a:t>-bor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rPr>
              <a:t>)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4375355" y="1022555"/>
            <a:ext cx="1111045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sz="2000" b="1"/>
            </a:lvl1pPr>
          </a:lstStyle>
          <a:p>
            <a:r>
              <a:rPr lang="hu-HU" dirty="0"/>
              <a:t>1. előadás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11080955" y="1720572"/>
            <a:ext cx="1111045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/>
              <a:t>2</a:t>
            </a:r>
            <a:r>
              <a:rPr lang="hu-HU" sz="2000" b="1" dirty="0" smtClean="0"/>
              <a:t>. előadás</a:t>
            </a:r>
            <a:endParaRPr lang="hu-HU" sz="2000" b="1" dirty="0"/>
          </a:p>
        </p:txBody>
      </p:sp>
      <p:sp>
        <p:nvSpPr>
          <p:cNvPr id="8" name="Szövegdoboz 7"/>
          <p:cNvSpPr txBox="1"/>
          <p:nvPr/>
        </p:nvSpPr>
        <p:spPr>
          <a:xfrm>
            <a:off x="11080955" y="4212346"/>
            <a:ext cx="1111045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/>
              <a:t>3</a:t>
            </a:r>
            <a:r>
              <a:rPr lang="hu-HU" sz="2000" b="1" dirty="0" smtClean="0"/>
              <a:t>. előadás</a:t>
            </a:r>
            <a:endParaRPr lang="hu-HU" sz="2000" b="1" dirty="0"/>
          </a:p>
        </p:txBody>
      </p:sp>
      <p:sp>
        <p:nvSpPr>
          <p:cNvPr id="4" name="Jobb oldali kapcsos zárójel 3"/>
          <p:cNvSpPr/>
          <p:nvPr/>
        </p:nvSpPr>
        <p:spPr>
          <a:xfrm>
            <a:off x="10756491" y="1243713"/>
            <a:ext cx="324464" cy="1700981"/>
          </a:xfrm>
          <a:prstGeom prst="rightBrac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Jobb oldali kapcsos zárójel 8"/>
          <p:cNvSpPr/>
          <p:nvPr/>
        </p:nvSpPr>
        <p:spPr>
          <a:xfrm>
            <a:off x="10756491" y="3059823"/>
            <a:ext cx="324464" cy="3105003"/>
          </a:xfrm>
          <a:prstGeom prst="rightBrac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79868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6763"/>
    </mc:Choice>
    <mc:Fallback xmlns="">
      <p:transition spd="slow" advClick="0" advTm="66763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8785" y="125130"/>
            <a:ext cx="8524582" cy="1116529"/>
          </a:xfrm>
        </p:spPr>
        <p:txBody>
          <a:bodyPr>
            <a:normAutofit/>
          </a:bodyPr>
          <a:lstStyle/>
          <a:p>
            <a:r>
              <a:rPr lang="hu-HU" sz="3600" dirty="0" smtClean="0">
                <a:solidFill>
                  <a:schemeClr val="bg1"/>
                </a:solidFill>
                <a:latin typeface="+mn-lt"/>
              </a:rPr>
              <a:t>KAP ST I</a:t>
            </a:r>
            <a:r>
              <a:rPr lang="hu-HU" sz="3600" dirty="0">
                <a:solidFill>
                  <a:schemeClr val="bg1"/>
                </a:solidFill>
                <a:latin typeface="+mn-lt"/>
              </a:rPr>
              <a:t>. </a:t>
            </a:r>
            <a:r>
              <a:rPr lang="hu-HU" sz="3600" dirty="0" smtClean="0">
                <a:solidFill>
                  <a:schemeClr val="bg1"/>
                </a:solidFill>
                <a:latin typeface="+mn-lt"/>
              </a:rPr>
              <a:t>pilléres beavatkozások 2023. évi változása 1.</a:t>
            </a:r>
            <a:endParaRPr lang="hu-HU" sz="36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6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2042134"/>
              </p:ext>
            </p:extLst>
          </p:nvPr>
        </p:nvGraphicFramePr>
        <p:xfrm>
          <a:off x="298784" y="1426232"/>
          <a:ext cx="11521440" cy="496147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70563">
                  <a:extLst>
                    <a:ext uri="{9D8B030D-6E8A-4147-A177-3AD203B41FA5}">
                      <a16:colId xmlns:a16="http://schemas.microsoft.com/office/drawing/2014/main" val="1473624786"/>
                    </a:ext>
                  </a:extLst>
                </a:gridCol>
                <a:gridCol w="2890157">
                  <a:extLst>
                    <a:ext uri="{9D8B030D-6E8A-4147-A177-3AD203B41FA5}">
                      <a16:colId xmlns:a16="http://schemas.microsoft.com/office/drawing/2014/main" val="2606506594"/>
                    </a:ext>
                  </a:extLst>
                </a:gridCol>
                <a:gridCol w="2835114">
                  <a:extLst>
                    <a:ext uri="{9D8B030D-6E8A-4147-A177-3AD203B41FA5}">
                      <a16:colId xmlns:a16="http://schemas.microsoft.com/office/drawing/2014/main" val="2581500311"/>
                    </a:ext>
                  </a:extLst>
                </a:gridCol>
                <a:gridCol w="2925606">
                  <a:extLst>
                    <a:ext uri="{9D8B030D-6E8A-4147-A177-3AD203B41FA5}">
                      <a16:colId xmlns:a16="http://schemas.microsoft.com/office/drawing/2014/main" val="1211999311"/>
                    </a:ext>
                  </a:extLst>
                </a:gridCol>
              </a:tblGrid>
              <a:tr h="66689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u-HU" sz="2100" u="none" strike="noStrike" kern="1200" dirty="0">
                          <a:effectLst/>
                        </a:rPr>
                        <a:t>Jogcím megnevezése</a:t>
                      </a:r>
                      <a:endParaRPr lang="hu-HU" sz="21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u-HU" sz="2100" u="none" strike="noStrike" kern="1200" dirty="0">
                          <a:effectLst/>
                        </a:rPr>
                        <a:t>2022-es becsült fajlagos támogatás, </a:t>
                      </a:r>
                      <a:r>
                        <a:rPr lang="hu-HU" sz="2100" u="none" strike="noStrike" kern="1200" dirty="0" smtClean="0">
                          <a:effectLst/>
                        </a:rPr>
                        <a:t>euró/ha</a:t>
                      </a:r>
                      <a:endParaRPr lang="hu-HU" sz="21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u-HU" sz="2100" u="none" strike="noStrike" kern="1200" dirty="0">
                          <a:effectLst/>
                        </a:rPr>
                        <a:t>Jogcím megnevezése</a:t>
                      </a:r>
                      <a:endParaRPr lang="hu-HU" sz="21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100" u="none" strike="noStrike" kern="1200" dirty="0">
                          <a:effectLst/>
                        </a:rPr>
                        <a:t>2023-as becsült fajlagos támogatás, </a:t>
                      </a:r>
                      <a:r>
                        <a:rPr lang="pt-BR" sz="2100" u="none" strike="noStrike" kern="1200" dirty="0" smtClean="0">
                          <a:effectLst/>
                        </a:rPr>
                        <a:t>euró</a:t>
                      </a:r>
                      <a:r>
                        <a:rPr lang="hu-HU" sz="2100" u="none" strike="noStrike" kern="1200" dirty="0" smtClean="0">
                          <a:effectLst/>
                        </a:rPr>
                        <a:t>/ha</a:t>
                      </a:r>
                      <a:endParaRPr lang="pt-BR" sz="21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703758"/>
                  </a:ext>
                </a:extLst>
              </a:tr>
              <a:tr h="66689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u-HU" sz="2100" u="none" strike="noStrike" kern="1200" dirty="0">
                          <a:effectLst/>
                        </a:rPr>
                        <a:t>Alaptámogatás (SAPS)</a:t>
                      </a:r>
                      <a:endParaRPr lang="hu-HU" sz="2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u-HU" sz="2100" u="none" strike="noStrike" kern="1200" dirty="0">
                          <a:effectLst/>
                        </a:rPr>
                        <a:t>142</a:t>
                      </a:r>
                      <a:endParaRPr lang="hu-HU" sz="2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u-HU" sz="2100" u="none" strike="noStrike" kern="1200" dirty="0" smtClean="0">
                          <a:effectLst/>
                        </a:rPr>
                        <a:t>Területalapú</a:t>
                      </a:r>
                      <a:r>
                        <a:rPr lang="hu-HU" sz="2100" u="none" strike="noStrike" kern="1200" baseline="0" dirty="0" smtClean="0">
                          <a:effectLst/>
                        </a:rPr>
                        <a:t> alaptámogatás (BISS)</a:t>
                      </a:r>
                      <a:endParaRPr lang="hu-HU" sz="2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u-HU" sz="2100" u="none" strike="noStrike" kern="1200" dirty="0" smtClean="0">
                          <a:effectLst/>
                        </a:rPr>
                        <a:t>139</a:t>
                      </a:r>
                      <a:endParaRPr lang="hu-HU" sz="2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51228709"/>
                  </a:ext>
                </a:extLst>
              </a:tr>
              <a:tr h="66689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u-HU" sz="2100" u="none" strike="noStrike" kern="1200" dirty="0">
                          <a:effectLst/>
                        </a:rPr>
                        <a:t>Zöldítés</a:t>
                      </a:r>
                      <a:endParaRPr lang="hu-HU" sz="2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u-HU" sz="2100" u="none" strike="noStrike" kern="1200" dirty="0">
                          <a:effectLst/>
                        </a:rPr>
                        <a:t>79</a:t>
                      </a:r>
                      <a:endParaRPr lang="hu-HU" sz="2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u-HU" sz="2100" u="none" strike="noStrike" kern="1200" dirty="0" smtClean="0">
                          <a:effectLst/>
                        </a:rPr>
                        <a:t>     </a:t>
                      </a:r>
                      <a:r>
                        <a:rPr lang="hu-HU" sz="2100" u="none" strike="noStrike" kern="1200" baseline="0" dirty="0" smtClean="0">
                          <a:effectLst/>
                        </a:rPr>
                        <a:t> </a:t>
                      </a:r>
                      <a:r>
                        <a:rPr lang="hu-HU" sz="2100" u="none" strike="noStrike" kern="1200" dirty="0" err="1" smtClean="0">
                          <a:effectLst/>
                        </a:rPr>
                        <a:t>Agro</a:t>
                      </a:r>
                      <a:r>
                        <a:rPr lang="hu-HU" sz="2100" u="none" strike="noStrike" kern="1200" dirty="0" smtClean="0">
                          <a:effectLst/>
                        </a:rPr>
                        <a:t>-ökológiai program (AÖP)</a:t>
                      </a:r>
                      <a:endParaRPr lang="hu-HU" sz="2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u-HU" sz="2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61</a:t>
                      </a:r>
                      <a:endParaRPr lang="hu-HU" sz="2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720747"/>
                  </a:ext>
                </a:extLst>
              </a:tr>
              <a:tr h="66689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u-HU" sz="2100" u="none" strike="noStrike" kern="1200" dirty="0">
                          <a:effectLst/>
                        </a:rPr>
                        <a:t>Fentiek együtt</a:t>
                      </a:r>
                      <a:endParaRPr lang="hu-HU" sz="21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u-HU" sz="2100" u="none" strike="noStrike" kern="1200" dirty="0">
                          <a:effectLst/>
                        </a:rPr>
                        <a:t>221</a:t>
                      </a:r>
                      <a:endParaRPr lang="hu-HU" sz="21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100" u="none" strike="noStrike" kern="1200" dirty="0">
                          <a:effectLst/>
                        </a:rPr>
                        <a:t>Fentiek együtt</a:t>
                      </a:r>
                      <a:endParaRPr lang="hu-HU" sz="21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u-HU" sz="2100" u="none" strike="noStrike" kern="1200" dirty="0" smtClean="0">
                          <a:effectLst/>
                        </a:rPr>
                        <a:t>200</a:t>
                      </a:r>
                      <a:endParaRPr lang="hu-HU" sz="21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93404798"/>
                  </a:ext>
                </a:extLst>
              </a:tr>
              <a:tr h="66689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hu-HU" sz="2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hu-HU" sz="2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u-HU" sz="2100" u="none" strike="noStrike" kern="1200" dirty="0" smtClean="0">
                          <a:effectLst/>
                        </a:rPr>
                        <a:t>Újraelosztó támogatás (CRISS)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u-HU" sz="2100" u="none" strike="noStrike" kern="1200" dirty="0" smtClean="0">
                          <a:effectLst/>
                        </a:rPr>
                        <a:t>82 (első 10 hektárra)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hu-HU" sz="2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45,5 (10-150 hektár között)</a:t>
                      </a:r>
                      <a:endParaRPr lang="hu-HU" sz="2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13742710"/>
                  </a:ext>
                </a:extLst>
              </a:tr>
              <a:tr h="66689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u-HU" sz="2100" u="none" strike="noStrike" kern="1200" dirty="0">
                          <a:effectLst/>
                        </a:rPr>
                        <a:t>Fiatal gazdák támogatása</a:t>
                      </a:r>
                      <a:endParaRPr lang="hu-HU" sz="2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u-HU" sz="2100" u="none" strike="noStrike" kern="1200" dirty="0">
                          <a:effectLst/>
                        </a:rPr>
                        <a:t>68</a:t>
                      </a:r>
                      <a:endParaRPr lang="hu-HU" sz="2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u-HU" sz="2100" u="none" strike="noStrike" kern="1200" dirty="0">
                          <a:effectLst/>
                        </a:rPr>
                        <a:t>Fiatal gazdák támogatása</a:t>
                      </a:r>
                      <a:endParaRPr lang="hu-HU" sz="2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u-HU" sz="2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  <a:endParaRPr lang="hu-HU" sz="2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96449710"/>
                  </a:ext>
                </a:extLst>
              </a:tr>
              <a:tr h="66689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u-HU" sz="2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Termeléshez kötött támogatások (VCS)</a:t>
                      </a:r>
                      <a:endParaRPr lang="hu-HU" sz="2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u-HU" sz="2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hu-HU" sz="21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növény és 4 állat jogcím, így nem meghatározható</a:t>
                      </a:r>
                      <a:endParaRPr lang="hu-HU" sz="2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Termeléshez kötött támogatások (CIS)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hu-HU" sz="21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növény és 4 állat jogcím, így nem meghatározható</a:t>
                      </a:r>
                      <a:endParaRPr lang="hu-HU" sz="21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90676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3251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219362" y="0"/>
            <a:ext cx="8615880" cy="123886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z="3600" dirty="0">
                <a:solidFill>
                  <a:schemeClr val="bg1"/>
                </a:solidFill>
                <a:latin typeface="+mn-lt"/>
              </a:rPr>
              <a:t>KAP ST I. pilléres </a:t>
            </a:r>
            <a:r>
              <a:rPr lang="hu-HU" sz="3600" dirty="0" smtClean="0">
                <a:solidFill>
                  <a:schemeClr val="bg1"/>
                </a:solidFill>
                <a:latin typeface="+mn-lt"/>
              </a:rPr>
              <a:t>2023</a:t>
            </a:r>
            <a:r>
              <a:rPr lang="hu-HU" sz="3600" dirty="0">
                <a:solidFill>
                  <a:schemeClr val="bg1"/>
                </a:solidFill>
                <a:latin typeface="+mn-lt"/>
              </a:rPr>
              <a:t>. évi eredmények</a:t>
            </a:r>
            <a:r>
              <a:rPr lang="hu-HU" sz="3600" dirty="0">
                <a:solidFill>
                  <a:schemeClr val="bg1"/>
                </a:solidFill>
              </a:rPr>
              <a:t> </a:t>
            </a:r>
            <a:r>
              <a:rPr lang="hu-HU" sz="36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hu-HU" sz="3600" dirty="0" smtClean="0">
                <a:solidFill>
                  <a:schemeClr val="bg1"/>
                </a:solidFill>
                <a:latin typeface="+mn-lt"/>
              </a:rPr>
            </a:br>
            <a:r>
              <a:rPr lang="hu-HU" sz="3600" dirty="0" smtClean="0">
                <a:solidFill>
                  <a:schemeClr val="bg1"/>
                </a:solidFill>
                <a:latin typeface="+mn-lt"/>
              </a:rPr>
              <a:t>kifizetése 2024. január 19-ig</a:t>
            </a:r>
            <a:endParaRPr lang="hu-HU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219362" y="1164975"/>
            <a:ext cx="11703013" cy="520811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="1" dirty="0" smtClean="0">
                <a:ea typeface="Calibri" panose="020F0502020204030204" pitchFamily="34" charset="0"/>
              </a:rPr>
              <a:t>I. </a:t>
            </a:r>
            <a:r>
              <a:rPr lang="hu-HU" sz="2400" b="1" dirty="0">
                <a:ea typeface="Calibri" panose="020F0502020204030204" pitchFamily="34" charset="0"/>
              </a:rPr>
              <a:t>p</a:t>
            </a:r>
            <a:r>
              <a:rPr lang="hu-HU" sz="2400" b="1" dirty="0" smtClean="0">
                <a:ea typeface="Calibri" panose="020F0502020204030204" pitchFamily="34" charset="0"/>
              </a:rPr>
              <a:t>illéres közvetlen és ÁNT támogatások: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hu-HU" sz="2400" b="1" dirty="0">
                <a:ea typeface="Calibri" panose="020F0502020204030204" pitchFamily="34" charset="0"/>
              </a:rPr>
              <a:t>8</a:t>
            </a:r>
            <a:r>
              <a:rPr lang="hu-HU" sz="2400" b="1" dirty="0" smtClean="0">
                <a:ea typeface="Calibri" panose="020F0502020204030204" pitchFamily="34" charset="0"/>
              </a:rPr>
              <a:t> </a:t>
            </a:r>
            <a:r>
              <a:rPr lang="hu-HU" sz="2400" b="1" dirty="0">
                <a:ea typeface="Calibri" panose="020F0502020204030204" pitchFamily="34" charset="0"/>
              </a:rPr>
              <a:t>jogcímen</a:t>
            </a:r>
            <a:r>
              <a:rPr lang="hu-HU" sz="2400" dirty="0">
                <a:ea typeface="Calibri" panose="020F0502020204030204" pitchFamily="34" charset="0"/>
              </a:rPr>
              <a:t>, összesen </a:t>
            </a:r>
            <a:r>
              <a:rPr lang="hu-HU" sz="2400" b="1" dirty="0" smtClean="0">
                <a:ea typeface="Calibri" panose="020F0502020204030204" pitchFamily="34" charset="0"/>
              </a:rPr>
              <a:t>305,2 </a:t>
            </a:r>
            <a:r>
              <a:rPr lang="hu-HU" sz="2400" b="1" dirty="0">
                <a:ea typeface="Calibri" panose="020F0502020204030204" pitchFamily="34" charset="0"/>
              </a:rPr>
              <a:t>milliárd </a:t>
            </a:r>
            <a:r>
              <a:rPr lang="hu-HU" sz="2400" b="1" dirty="0" smtClean="0">
                <a:ea typeface="Calibri" panose="020F0502020204030204" pitchFamily="34" charset="0"/>
              </a:rPr>
              <a:t>forint </a:t>
            </a:r>
            <a:r>
              <a:rPr lang="hu-HU" sz="2400" dirty="0" smtClean="0">
                <a:ea typeface="Calibri" panose="020F0502020204030204" pitchFamily="34" charset="0"/>
              </a:rPr>
              <a:t>kifizetés, még </a:t>
            </a:r>
            <a:r>
              <a:rPr lang="hu-HU" sz="2400" b="1" dirty="0" smtClean="0">
                <a:ea typeface="Calibri" panose="020F0502020204030204" pitchFamily="34" charset="0"/>
              </a:rPr>
              <a:t>284 milliárd </a:t>
            </a:r>
            <a:r>
              <a:rPr lang="hu-HU" sz="2400" dirty="0" smtClean="0">
                <a:ea typeface="Calibri" panose="020F0502020204030204" pitchFamily="34" charset="0"/>
              </a:rPr>
              <a:t>várható június 30-ig.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hu-HU" sz="2400" dirty="0" smtClean="0">
                <a:ea typeface="Calibri" panose="020F0502020204030204" pitchFamily="34" charset="0"/>
              </a:rPr>
              <a:t>A kérelmezők </a:t>
            </a:r>
            <a:r>
              <a:rPr lang="hu-HU" sz="2400" dirty="0">
                <a:ea typeface="Calibri" panose="020F0502020204030204" pitchFamily="34" charset="0"/>
              </a:rPr>
              <a:t>több </a:t>
            </a:r>
            <a:r>
              <a:rPr lang="hu-HU" sz="2400" dirty="0" smtClean="0">
                <a:ea typeface="Calibri" panose="020F0502020204030204" pitchFamily="34" charset="0"/>
              </a:rPr>
              <a:t>mint </a:t>
            </a:r>
            <a:r>
              <a:rPr lang="hu-HU" sz="2400" b="1" dirty="0" smtClean="0">
                <a:ea typeface="Calibri" panose="020F0502020204030204" pitchFamily="34" charset="0"/>
              </a:rPr>
              <a:t>90,1% </a:t>
            </a:r>
            <a:r>
              <a:rPr lang="hu-HU" sz="2400" dirty="0" smtClean="0">
                <a:ea typeface="Calibri" panose="020F0502020204030204" pitchFamily="34" charset="0"/>
              </a:rPr>
              <a:t>– </a:t>
            </a:r>
            <a:r>
              <a:rPr lang="hu-HU" sz="2400" dirty="0">
                <a:ea typeface="Calibri" panose="020F0502020204030204" pitchFamily="34" charset="0"/>
              </a:rPr>
              <a:t>mintegy </a:t>
            </a:r>
            <a:r>
              <a:rPr lang="hu-HU" sz="2400" b="1" dirty="0" smtClean="0">
                <a:ea typeface="Calibri" panose="020F0502020204030204" pitchFamily="34" charset="0"/>
              </a:rPr>
              <a:t>148 ezer termelő </a:t>
            </a:r>
            <a:r>
              <a:rPr lang="hu-HU" sz="2400" dirty="0">
                <a:ea typeface="Calibri" panose="020F0502020204030204" pitchFamily="34" charset="0"/>
              </a:rPr>
              <a:t>– </a:t>
            </a:r>
            <a:r>
              <a:rPr lang="hu-HU" sz="2400" dirty="0" smtClean="0">
                <a:ea typeface="Calibri" panose="020F0502020204030204" pitchFamily="34" charset="0"/>
              </a:rPr>
              <a:t>kapott előleget.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hu-HU" sz="2400" b="1" dirty="0" smtClean="0">
                <a:ea typeface="Calibri" panose="020F0502020204030204" pitchFamily="34" charset="0"/>
              </a:rPr>
              <a:t>Alaptámogatás </a:t>
            </a:r>
            <a:r>
              <a:rPr lang="hu-HU" sz="2400" dirty="0" smtClean="0">
                <a:ea typeface="Calibri" panose="020F0502020204030204" pitchFamily="34" charset="0"/>
              </a:rPr>
              <a:t>(BISS): 135 </a:t>
            </a:r>
            <a:r>
              <a:rPr lang="hu-HU" sz="2400" dirty="0">
                <a:ea typeface="Calibri" panose="020F0502020204030204" pitchFamily="34" charset="0"/>
              </a:rPr>
              <a:t>ezer termelő </a:t>
            </a:r>
            <a:r>
              <a:rPr lang="hu-HU" sz="2400" dirty="0" smtClean="0">
                <a:ea typeface="Calibri" panose="020F0502020204030204" pitchFamily="34" charset="0"/>
              </a:rPr>
              <a:t>részére (87%), 213,7 </a:t>
            </a:r>
            <a:r>
              <a:rPr lang="hu-HU" sz="2400" dirty="0">
                <a:ea typeface="Calibri" panose="020F0502020204030204" pitchFamily="34" charset="0"/>
              </a:rPr>
              <a:t>milliárd </a:t>
            </a:r>
            <a:r>
              <a:rPr lang="hu-HU" sz="2400" dirty="0" smtClean="0">
                <a:ea typeface="Calibri" panose="020F0502020204030204" pitchFamily="34" charset="0"/>
              </a:rPr>
              <a:t>forint.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hu-HU" sz="2400" b="1" dirty="0" smtClean="0">
                <a:ea typeface="Calibri" panose="020F0502020204030204" pitchFamily="34" charset="0"/>
              </a:rPr>
              <a:t>Újraelosztó támogatás</a:t>
            </a:r>
            <a:r>
              <a:rPr lang="hu-HU" sz="2400" dirty="0" smtClean="0">
                <a:ea typeface="Calibri" panose="020F0502020204030204" pitchFamily="34" charset="0"/>
              </a:rPr>
              <a:t> (CRISS): 133 </a:t>
            </a:r>
            <a:r>
              <a:rPr lang="hu-HU" sz="2400" dirty="0">
                <a:ea typeface="Calibri" panose="020F0502020204030204" pitchFamily="34" charset="0"/>
              </a:rPr>
              <a:t>ezer </a:t>
            </a:r>
            <a:r>
              <a:rPr lang="hu-HU" sz="2400" dirty="0" smtClean="0">
                <a:ea typeface="Calibri" panose="020F0502020204030204" pitchFamily="34" charset="0"/>
              </a:rPr>
              <a:t>gazdálkodó (86%), 60,4 </a:t>
            </a:r>
            <a:r>
              <a:rPr lang="hu-HU" sz="2400" dirty="0">
                <a:ea typeface="Calibri" panose="020F0502020204030204" pitchFamily="34" charset="0"/>
              </a:rPr>
              <a:t>milliárd </a:t>
            </a:r>
            <a:r>
              <a:rPr lang="hu-HU" sz="2400" dirty="0" smtClean="0">
                <a:ea typeface="Calibri" panose="020F0502020204030204" pitchFamily="34" charset="0"/>
              </a:rPr>
              <a:t>forint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hu-HU" sz="2400" b="1" dirty="0" smtClean="0">
                <a:ea typeface="Calibri" panose="020F0502020204030204" pitchFamily="34" charset="0"/>
              </a:rPr>
              <a:t>Termeléshez kötött támogatás </a:t>
            </a:r>
            <a:r>
              <a:rPr lang="hu-HU" sz="2400" dirty="0" smtClean="0">
                <a:ea typeface="Calibri" panose="020F0502020204030204" pitchFamily="34" charset="0"/>
              </a:rPr>
              <a:t>(CIS): 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hu-HU" dirty="0" smtClean="0">
                <a:ea typeface="Calibri" panose="020F0502020204030204" pitchFamily="34" charset="0"/>
              </a:rPr>
              <a:t>Extenzív gyümölcsös: 6,2 ezer termelő (74%) és 1,0 milliárd forint 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hu-HU" dirty="0" smtClean="0">
                <a:ea typeface="Calibri" panose="020F0502020204030204" pitchFamily="34" charset="0"/>
              </a:rPr>
              <a:t>Intenzív gyümölcsös: 2,8 ezer termelő (70%) és 1,1 milliárd forint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hu-HU" dirty="0" smtClean="0">
                <a:ea typeface="Calibri" panose="020F0502020204030204" pitchFamily="34" charset="0"/>
              </a:rPr>
              <a:t>Anyajuh: 4,4 ezer termelő (63%) és 2,8 milliárd forint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hu-HU" dirty="0" err="1" smtClean="0">
                <a:ea typeface="Calibri" panose="020F0502020204030204" pitchFamily="34" charset="0"/>
              </a:rPr>
              <a:t>Tejhasznú</a:t>
            </a:r>
            <a:r>
              <a:rPr lang="hu-HU" dirty="0" smtClean="0">
                <a:ea typeface="Calibri" panose="020F0502020204030204" pitchFamily="34" charset="0"/>
              </a:rPr>
              <a:t> tehén: 2,8 ezer termelő (85%) és 17,2 milliárd forint</a:t>
            </a:r>
            <a:endParaRPr lang="hu-HU" dirty="0">
              <a:ea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hu-HU" sz="2400" b="1" dirty="0" smtClean="0">
                <a:ea typeface="Calibri" panose="020F0502020204030204" pitchFamily="34" charset="0"/>
              </a:rPr>
              <a:t>Átmeneti nemzeti támogatások </a:t>
            </a:r>
            <a:r>
              <a:rPr lang="hu-HU" sz="2400" dirty="0" smtClean="0">
                <a:ea typeface="Calibri" panose="020F0502020204030204" pitchFamily="34" charset="0"/>
              </a:rPr>
              <a:t>(ÁNT)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hu-HU" dirty="0">
                <a:ea typeface="Calibri" panose="020F0502020204030204" pitchFamily="34" charset="0"/>
              </a:rPr>
              <a:t>Hízott </a:t>
            </a:r>
            <a:r>
              <a:rPr lang="hu-HU" dirty="0" smtClean="0">
                <a:ea typeface="Calibri" panose="020F0502020204030204" pitchFamily="34" charset="0"/>
              </a:rPr>
              <a:t>bika:4,3 ezer termelő </a:t>
            </a:r>
            <a:r>
              <a:rPr lang="hu-HU" dirty="0">
                <a:ea typeface="Calibri" panose="020F0502020204030204" pitchFamily="34" charset="0"/>
              </a:rPr>
              <a:t>(89</a:t>
            </a:r>
            <a:r>
              <a:rPr lang="hu-HU" dirty="0" smtClean="0">
                <a:ea typeface="Calibri" panose="020F0502020204030204" pitchFamily="34" charset="0"/>
              </a:rPr>
              <a:t>%) és 1,1 milliárd forint 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hu-HU" dirty="0" smtClean="0">
                <a:ea typeface="Calibri" panose="020F0502020204030204" pitchFamily="34" charset="0"/>
              </a:rPr>
              <a:t>Tej: 2,2 ezer termelő </a:t>
            </a:r>
            <a:r>
              <a:rPr lang="hu-HU" dirty="0">
                <a:ea typeface="Calibri" panose="020F0502020204030204" pitchFamily="34" charset="0"/>
              </a:rPr>
              <a:t>(85</a:t>
            </a:r>
            <a:r>
              <a:rPr lang="hu-HU" dirty="0" smtClean="0">
                <a:ea typeface="Calibri" panose="020F0502020204030204" pitchFamily="34" charset="0"/>
              </a:rPr>
              <a:t>%) és 8 milliárd forint</a:t>
            </a:r>
            <a:endParaRPr lang="hu-HU" sz="2400" dirty="0" smtClean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298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>
            <a:graphicFrameLocks/>
          </p:cNvGraphicFramePr>
          <p:nvPr>
            <p:extLst/>
          </p:nvPr>
        </p:nvGraphicFramePr>
        <p:xfrm>
          <a:off x="138896" y="1325562"/>
          <a:ext cx="5544274" cy="4894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Diagram 8"/>
          <p:cNvGraphicFramePr>
            <a:graphicFrameLocks/>
          </p:cNvGraphicFramePr>
          <p:nvPr>
            <p:extLst/>
          </p:nvPr>
        </p:nvGraphicFramePr>
        <p:xfrm>
          <a:off x="5771553" y="1325562"/>
          <a:ext cx="6173520" cy="1943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Szövegdoboz 3"/>
          <p:cNvSpPr txBox="1"/>
          <p:nvPr/>
        </p:nvSpPr>
        <p:spPr>
          <a:xfrm>
            <a:off x="10695008" y="2314937"/>
            <a:ext cx="125006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600" dirty="0"/>
              <a:t>e</a:t>
            </a:r>
            <a:r>
              <a:rPr lang="hu-HU" sz="1600" dirty="0" smtClean="0"/>
              <a:t>zer hektár</a:t>
            </a:r>
            <a:endParaRPr lang="hu-HU" sz="1600" dirty="0"/>
          </a:p>
        </p:txBody>
      </p:sp>
      <p:graphicFrame>
        <p:nvGraphicFramePr>
          <p:cNvPr id="12" name="Diagram 11"/>
          <p:cNvGraphicFramePr>
            <a:graphicFrameLocks/>
          </p:cNvGraphicFramePr>
          <p:nvPr>
            <p:extLst/>
          </p:nvPr>
        </p:nvGraphicFramePr>
        <p:xfrm>
          <a:off x="5771553" y="3214998"/>
          <a:ext cx="5965176" cy="3004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262002" y="6219815"/>
            <a:ext cx="1192999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FF0000"/>
                </a:solidFill>
              </a:rPr>
              <a:t>Igényelt terület nem azonos a támogatott területtel, ezek az értékek akár jelentősen is változhatnak!</a:t>
            </a:r>
            <a:endParaRPr lang="hu-HU" sz="2000" dirty="0">
              <a:solidFill>
                <a:srgbClr val="FF0000"/>
              </a:solidFill>
            </a:endParaRPr>
          </a:p>
        </p:txBody>
      </p:sp>
      <p:sp>
        <p:nvSpPr>
          <p:cNvPr id="10" name="Cím 1"/>
          <p:cNvSpPr>
            <a:spLocks noGrp="1"/>
          </p:cNvSpPr>
          <p:nvPr>
            <p:ph type="title"/>
          </p:nvPr>
        </p:nvSpPr>
        <p:spPr>
          <a:xfrm>
            <a:off x="155575" y="23310"/>
            <a:ext cx="7860269" cy="116818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z="3600" dirty="0">
                <a:solidFill>
                  <a:schemeClr val="bg1"/>
                </a:solidFill>
                <a:latin typeface="+mn-lt"/>
              </a:rPr>
              <a:t>KAP ST I. </a:t>
            </a:r>
            <a:r>
              <a:rPr lang="hu-HU" sz="3600" dirty="0" smtClean="0">
                <a:solidFill>
                  <a:schemeClr val="bg1"/>
                </a:solidFill>
                <a:latin typeface="+mn-lt"/>
              </a:rPr>
              <a:t>pillér 2023</a:t>
            </a:r>
            <a:r>
              <a:rPr lang="hu-HU" sz="3600" dirty="0">
                <a:solidFill>
                  <a:schemeClr val="bg1"/>
                </a:solidFill>
                <a:latin typeface="+mn-lt"/>
              </a:rPr>
              <a:t>. </a:t>
            </a:r>
            <a:r>
              <a:rPr lang="hu-HU" sz="3600" dirty="0" smtClean="0">
                <a:solidFill>
                  <a:schemeClr val="bg1"/>
                </a:solidFill>
                <a:latin typeface="+mn-lt"/>
              </a:rPr>
              <a:t>évi eredmények </a:t>
            </a:r>
            <a:r>
              <a:rPr lang="hu-HU" sz="3600" dirty="0" err="1" smtClean="0">
                <a:solidFill>
                  <a:schemeClr val="bg1"/>
                </a:solidFill>
                <a:latin typeface="+mn-lt"/>
              </a:rPr>
              <a:t>Agro</a:t>
            </a:r>
            <a:r>
              <a:rPr lang="hu-HU" sz="3600" dirty="0" smtClean="0">
                <a:solidFill>
                  <a:schemeClr val="bg1"/>
                </a:solidFill>
                <a:latin typeface="+mn-lt"/>
              </a:rPr>
              <a:t>-ökológiai Program </a:t>
            </a:r>
            <a:r>
              <a:rPr lang="hu-HU" sz="3600" dirty="0">
                <a:solidFill>
                  <a:schemeClr val="bg1"/>
                </a:solidFill>
                <a:latin typeface="+mn-lt"/>
              </a:rPr>
              <a:t>(AÖP</a:t>
            </a:r>
            <a:r>
              <a:rPr lang="hu-HU" sz="3600" dirty="0" smtClean="0">
                <a:solidFill>
                  <a:schemeClr val="bg1"/>
                </a:solidFill>
                <a:latin typeface="+mn-lt"/>
              </a:rPr>
              <a:t>) 1.</a:t>
            </a:r>
            <a:endParaRPr lang="hu-HU" sz="3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28948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220135" y="37256"/>
            <a:ext cx="8223222" cy="1191853"/>
          </a:xfrm>
        </p:spPr>
        <p:txBody>
          <a:bodyPr>
            <a:normAutofit/>
          </a:bodyPr>
          <a:lstStyle/>
          <a:p>
            <a:r>
              <a:rPr lang="hu-HU" sz="3600" dirty="0">
                <a:solidFill>
                  <a:schemeClr val="bg1"/>
                </a:solidFill>
                <a:latin typeface="+mn-lt"/>
              </a:rPr>
              <a:t>KAP ST </a:t>
            </a:r>
            <a:r>
              <a:rPr lang="hu-HU" sz="3600" dirty="0" smtClean="0">
                <a:solidFill>
                  <a:schemeClr val="bg1"/>
                </a:solidFill>
                <a:latin typeface="+mn-lt"/>
              </a:rPr>
              <a:t>I-II. </a:t>
            </a:r>
            <a:r>
              <a:rPr lang="hu-HU" sz="3600" dirty="0">
                <a:solidFill>
                  <a:schemeClr val="bg1"/>
                </a:solidFill>
                <a:latin typeface="+mn-lt"/>
              </a:rPr>
              <a:t>pillér </a:t>
            </a:r>
            <a:r>
              <a:rPr lang="hu-HU" sz="3600" dirty="0" smtClean="0">
                <a:solidFill>
                  <a:schemeClr val="bg1"/>
                </a:solidFill>
                <a:latin typeface="+mn-lt"/>
              </a:rPr>
              <a:t>zöld alapfeltételeinek 2024. évi változása 1.</a:t>
            </a:r>
            <a:endParaRPr lang="hu-HU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0134" y="1229109"/>
            <a:ext cx="11733054" cy="5495547"/>
          </a:xfrm>
        </p:spPr>
        <p:txBody>
          <a:bodyPr>
            <a:noAutofit/>
          </a:bodyPr>
          <a:lstStyle/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hu-HU" sz="2400" dirty="0" smtClean="0"/>
              <a:t>Meg </a:t>
            </a:r>
            <a:r>
              <a:rPr lang="hu-HU" sz="2400" dirty="0"/>
              <a:t>kell felelni a gazdálkodási követelményeknek (</a:t>
            </a:r>
            <a:r>
              <a:rPr lang="hu-HU" sz="2400" b="1" dirty="0" smtClean="0"/>
              <a:t>JFGK </a:t>
            </a:r>
            <a:r>
              <a:rPr lang="hu-HU" sz="2400" dirty="0" smtClean="0"/>
              <a:t>– 11 darab) </a:t>
            </a:r>
            <a:r>
              <a:rPr lang="hu-HU" sz="2400" dirty="0"/>
              <a:t>és a </a:t>
            </a:r>
            <a:r>
              <a:rPr lang="hu-HU" sz="2400" dirty="0" smtClean="0"/>
              <a:t>helyes </a:t>
            </a:r>
            <a:r>
              <a:rPr lang="hu-HU" sz="2400" dirty="0"/>
              <a:t>mezőgazdasági és környezeti állapotára (</a:t>
            </a:r>
            <a:r>
              <a:rPr lang="hu-HU" sz="2400" b="1" dirty="0" smtClean="0"/>
              <a:t>HMKÁ </a:t>
            </a:r>
            <a:r>
              <a:rPr lang="hu-HU" sz="2400" dirty="0" smtClean="0"/>
              <a:t>– 9 darab) vonatkozó elvárásoknak.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hu-HU" sz="2400" dirty="0"/>
              <a:t>Z</a:t>
            </a:r>
            <a:r>
              <a:rPr lang="hu-HU" sz="2400" dirty="0" smtClean="0"/>
              <a:t>öldítés </a:t>
            </a:r>
            <a:r>
              <a:rPr lang="hu-HU" sz="2400" dirty="0"/>
              <a:t>korábbi elemei közül az </a:t>
            </a:r>
            <a:r>
              <a:rPr lang="hu-HU" sz="2400" b="1" dirty="0"/>
              <a:t>állandó gyepterületek</a:t>
            </a:r>
            <a:r>
              <a:rPr lang="hu-HU" sz="2400" dirty="0"/>
              <a:t> </a:t>
            </a:r>
            <a:r>
              <a:rPr lang="hu-HU" sz="2400" b="1" dirty="0" smtClean="0"/>
              <a:t>fenntartása</a:t>
            </a:r>
            <a:r>
              <a:rPr lang="hu-HU" sz="2400" dirty="0" smtClean="0"/>
              <a:t>, a </a:t>
            </a:r>
            <a:r>
              <a:rPr lang="hu-HU" sz="2400" b="1" dirty="0" smtClean="0"/>
              <a:t>terménydiverzifikáció/vetésforgó</a:t>
            </a:r>
            <a:r>
              <a:rPr lang="hu-HU" sz="2400" dirty="0" smtClean="0"/>
              <a:t> és </a:t>
            </a:r>
            <a:r>
              <a:rPr lang="hu-HU" sz="2400" dirty="0"/>
              <a:t>az </a:t>
            </a:r>
            <a:r>
              <a:rPr lang="hu-HU" sz="2400" b="1" dirty="0"/>
              <a:t>ökológiai </a:t>
            </a:r>
            <a:r>
              <a:rPr lang="hu-HU" sz="2400" b="1" dirty="0" smtClean="0"/>
              <a:t>fókuszterületek (EFA) </a:t>
            </a:r>
            <a:r>
              <a:rPr lang="hu-HU" sz="2400" dirty="0" smtClean="0"/>
              <a:t>beolvadnak.</a:t>
            </a:r>
            <a:endParaRPr lang="hu-HU" sz="2400" dirty="0"/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hu-HU" sz="2400" dirty="0"/>
              <a:t>K</a:t>
            </a:r>
            <a:r>
              <a:rPr lang="hu-HU" sz="2400" dirty="0" smtClean="0"/>
              <a:t>orábbitól eltérően </a:t>
            </a:r>
            <a:r>
              <a:rPr lang="hu-HU" sz="2400" b="1" dirty="0"/>
              <a:t>az összes </a:t>
            </a:r>
            <a:r>
              <a:rPr lang="hu-HU" sz="2400" b="1" dirty="0" smtClean="0"/>
              <a:t>területalapú támogatási </a:t>
            </a:r>
            <a:r>
              <a:rPr lang="hu-HU" sz="2400" b="1" dirty="0"/>
              <a:t>kifizetés előfeltételévé </a:t>
            </a:r>
            <a:r>
              <a:rPr lang="hu-HU" sz="2400" b="1" dirty="0" smtClean="0"/>
              <a:t>válnak.</a:t>
            </a:r>
            <a:endParaRPr lang="hu-HU" sz="2400" dirty="0"/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hu-HU" sz="2400" b="1" u="sng" dirty="0"/>
              <a:t>Új </a:t>
            </a:r>
            <a:r>
              <a:rPr lang="hu-HU" sz="2400" b="1" u="sng" dirty="0" smtClean="0"/>
              <a:t>elemek</a:t>
            </a:r>
            <a:r>
              <a:rPr lang="hu-HU" sz="2400" b="1" dirty="0" smtClean="0"/>
              <a:t>:</a:t>
            </a:r>
            <a:endParaRPr lang="hu-HU" sz="2400" b="1" dirty="0"/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hu-HU" dirty="0"/>
              <a:t>Foszfátok diffúz </a:t>
            </a:r>
            <a:r>
              <a:rPr lang="hu-HU" dirty="0" smtClean="0"/>
              <a:t>szennyezése elleni intézkedések (JFGK1)</a:t>
            </a:r>
            <a:endParaRPr lang="hu-HU" dirty="0"/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hu-HU" dirty="0"/>
              <a:t>Vizes élőhelyek és tőzeglápok </a:t>
            </a:r>
            <a:r>
              <a:rPr lang="hu-HU" dirty="0" smtClean="0"/>
              <a:t>védelme </a:t>
            </a:r>
            <a:r>
              <a:rPr lang="hu-HU" i="1" dirty="0" smtClean="0"/>
              <a:t>(2025-től) </a:t>
            </a:r>
            <a:r>
              <a:rPr lang="hu-HU" dirty="0" smtClean="0"/>
              <a:t>(HMKÁ2)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hu-HU" dirty="0" smtClean="0"/>
              <a:t>Fenntartható növényvédőszer-használat (</a:t>
            </a:r>
            <a:r>
              <a:rPr lang="hu-HU" i="1" dirty="0" smtClean="0"/>
              <a:t>bizottsági rendelet folyamatban</a:t>
            </a:r>
            <a:r>
              <a:rPr lang="hu-HU" dirty="0" smtClean="0"/>
              <a:t>) (JFGK8)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hu-HU" sz="2400" b="1" u="sng" dirty="0" smtClean="0"/>
              <a:t>Jelentős változások</a:t>
            </a:r>
            <a:r>
              <a:rPr lang="hu-HU" sz="2400" dirty="0" smtClean="0"/>
              <a:t>: 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hu-HU" dirty="0"/>
              <a:t>Talajvédelem (HMKÁ5 és HMKÁ6)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hu-HU" dirty="0" smtClean="0"/>
              <a:t>Kötelező vetésforgó (HMKÁ7) – </a:t>
            </a:r>
            <a:r>
              <a:rPr lang="hu-HU" b="1" u="sng" dirty="0" smtClean="0"/>
              <a:t>nincs 2024-re derogáció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hu-HU" dirty="0" smtClean="0"/>
              <a:t>Nem termelő területek kötelező aránya (HMKÁ8) – </a:t>
            </a:r>
            <a:r>
              <a:rPr lang="hu-HU" b="1" u="sng" dirty="0" smtClean="0"/>
              <a:t>nincs 2024-re derogáció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endParaRPr lang="hu-HU" dirty="0" smtClean="0"/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endParaRPr lang="hu-HU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hu-HU" sz="2400" dirty="0"/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endParaRPr lang="hu-HU" dirty="0"/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endParaRPr lang="hu-HU" sz="24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hu-HU" sz="2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8022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3319"/>
    </mc:Choice>
    <mc:Fallback xmlns="">
      <p:transition spd="slow" advClick="0" advTm="33319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24464" y="1221468"/>
            <a:ext cx="11523407" cy="524815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400" dirty="0" smtClean="0"/>
              <a:t>Egyszerűsített </a:t>
            </a:r>
            <a:r>
              <a:rPr lang="hu-HU" sz="2400" dirty="0"/>
              <a:t>ellenőrzési </a:t>
            </a:r>
            <a:r>
              <a:rPr lang="hu-HU" sz="2400" dirty="0" smtClean="0"/>
              <a:t>bevezetése: </a:t>
            </a:r>
            <a:r>
              <a:rPr lang="hu-HU" sz="2400" dirty="0"/>
              <a:t>5 ha alatti területű, legfeljebb háztartási </a:t>
            </a:r>
            <a:r>
              <a:rPr lang="hu-HU" sz="2400" dirty="0" smtClean="0"/>
              <a:t>igényű </a:t>
            </a:r>
            <a:r>
              <a:rPr lang="hu-HU" sz="2400" dirty="0"/>
              <a:t>állatállománnyal </a:t>
            </a:r>
            <a:r>
              <a:rPr lang="hu-HU" sz="2400" dirty="0" smtClean="0"/>
              <a:t>rendelkezőknél. </a:t>
            </a:r>
            <a:r>
              <a:rPr lang="hu-HU" sz="2400" dirty="0"/>
              <a:t>Náluk csak a HMKÁ előírásokat ellenőrzik, JFGK-t </a:t>
            </a:r>
            <a:r>
              <a:rPr lang="hu-HU" sz="2400" dirty="0" smtClean="0"/>
              <a:t>nem</a:t>
            </a:r>
            <a:r>
              <a:rPr lang="hu-HU" sz="2400" dirty="0"/>
              <a:t>.</a:t>
            </a:r>
            <a:endParaRPr lang="hu-HU" sz="24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400" b="1" dirty="0" smtClean="0"/>
              <a:t>HMKÁ4</a:t>
            </a:r>
            <a:r>
              <a:rPr lang="hu-HU" sz="2400" dirty="0" smtClean="0"/>
              <a:t>: A </a:t>
            </a:r>
            <a:r>
              <a:rPr lang="hu-HU" sz="2400" dirty="0"/>
              <a:t>felszíni vizek potenciális diffúz szennyezésének elkerülése érdekében a HMKÁ 4. szabályainak </a:t>
            </a:r>
            <a:r>
              <a:rPr lang="hu-HU" sz="2400" dirty="0" smtClean="0"/>
              <a:t>kiegészítése a </a:t>
            </a:r>
            <a:r>
              <a:rPr lang="hu-HU" sz="2400" dirty="0"/>
              <a:t>műtrágya, a szervestrágya és a növényvédőszerek mellett, a </a:t>
            </a:r>
            <a:r>
              <a:rPr lang="hu-HU" sz="2400" b="1" dirty="0"/>
              <a:t>talaj- és </a:t>
            </a:r>
            <a:r>
              <a:rPr lang="hu-HU" sz="2400" b="1" dirty="0" err="1"/>
              <a:t>növénykondícionáló</a:t>
            </a:r>
            <a:r>
              <a:rPr lang="hu-HU" sz="2400" b="1" dirty="0"/>
              <a:t> szerek </a:t>
            </a:r>
            <a:r>
              <a:rPr lang="hu-HU" sz="2400" dirty="0"/>
              <a:t>parti sávban történő alkalmazásának tilalmával.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400" b="1" dirty="0"/>
              <a:t>HMKÁ 5</a:t>
            </a:r>
            <a:r>
              <a:rPr lang="hu-HU" sz="2400" dirty="0"/>
              <a:t>: Erózió szempontjából kockázatos kapásnövényekhez készült </a:t>
            </a:r>
            <a:r>
              <a:rPr lang="hu-HU" sz="2400" b="1" dirty="0"/>
              <a:t>fajlista</a:t>
            </a:r>
            <a:r>
              <a:rPr lang="hu-HU" sz="2400" dirty="0"/>
              <a:t>. Kukorica, napraforgó, dohány, cukorrépa, takarmányrépa, burgonya, csicsóka, édesburgonya.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400" b="1" dirty="0" smtClean="0"/>
              <a:t>HMKÁ6:</a:t>
            </a:r>
            <a:r>
              <a:rPr lang="hu-HU" sz="2400" dirty="0" smtClean="0"/>
              <a:t> A </a:t>
            </a:r>
            <a:r>
              <a:rPr lang="hu-HU" sz="2400" dirty="0"/>
              <a:t>minimális talajborítás fenntartását </a:t>
            </a:r>
            <a:r>
              <a:rPr lang="hu-HU" sz="2400" dirty="0" smtClean="0"/>
              <a:t>a HMKÁ 6. szabályai között </a:t>
            </a:r>
            <a:r>
              <a:rPr lang="hu-HU" sz="2400" b="1" dirty="0" smtClean="0"/>
              <a:t>másodvetéssel </a:t>
            </a:r>
            <a:r>
              <a:rPr lang="hu-HU" sz="2400" b="1" dirty="0"/>
              <a:t>is</a:t>
            </a:r>
            <a:r>
              <a:rPr lang="hu-HU" sz="2400" dirty="0"/>
              <a:t> lehet </a:t>
            </a:r>
            <a:r>
              <a:rPr lang="hu-HU" sz="2400" dirty="0" smtClean="0"/>
              <a:t>teljesíteni, ez az eredeti szándék egyértelműbb megfogalmazása. </a:t>
            </a:r>
            <a:r>
              <a:rPr lang="hu-HU" sz="2400" dirty="0"/>
              <a:t>A kötelező talajtakarás minimális (legérzékenyebb) </a:t>
            </a:r>
            <a:r>
              <a:rPr lang="hu-HU" sz="2400" b="1" dirty="0"/>
              <a:t>időszakának pontosítása</a:t>
            </a:r>
            <a:r>
              <a:rPr lang="hu-HU" sz="2400" dirty="0"/>
              <a:t>, azaz július 15-től szeptember 30-ig. Ez fekete parlagra is vonatkozik</a:t>
            </a:r>
            <a:r>
              <a:rPr lang="hu-HU" sz="2400" dirty="0" smtClean="0"/>
              <a:t>!</a:t>
            </a:r>
            <a:r>
              <a:rPr lang="hu-HU" sz="2400" dirty="0"/>
              <a:t> </a:t>
            </a:r>
            <a:r>
              <a:rPr lang="hu-HU" sz="2400" dirty="0" smtClean="0"/>
              <a:t> A </a:t>
            </a:r>
            <a:r>
              <a:rPr lang="hu-HU" sz="2400" dirty="0"/>
              <a:t>talaj-</a:t>
            </a:r>
            <a:r>
              <a:rPr lang="hu-HU" sz="2400" dirty="0" err="1"/>
              <a:t>takarásos</a:t>
            </a:r>
            <a:r>
              <a:rPr lang="hu-HU" sz="2400" dirty="0"/>
              <a:t> és a talajtakarás nélküli (fekete) </a:t>
            </a:r>
            <a:r>
              <a:rPr lang="hu-HU" sz="2400" b="1" dirty="0"/>
              <a:t>parlag</a:t>
            </a:r>
            <a:r>
              <a:rPr lang="hu-HU" sz="2400" dirty="0"/>
              <a:t> valamint a zöldugar </a:t>
            </a:r>
            <a:r>
              <a:rPr lang="hu-HU" sz="2400" b="1" dirty="0"/>
              <a:t>fogalmainak </a:t>
            </a:r>
            <a:r>
              <a:rPr lang="hu-HU" sz="2400" dirty="0"/>
              <a:t>tisztázása</a:t>
            </a:r>
            <a:r>
              <a:rPr lang="hu-HU" sz="2400" dirty="0" smtClean="0"/>
              <a:t>.</a:t>
            </a:r>
            <a:r>
              <a:rPr lang="hu-HU" sz="2400" dirty="0"/>
              <a:t> Sekély és direktvetés </a:t>
            </a:r>
            <a:r>
              <a:rPr lang="hu-HU" sz="2400" b="1" dirty="0"/>
              <a:t>tarlóhántás fogalmának </a:t>
            </a:r>
            <a:r>
              <a:rPr lang="hu-HU" sz="2400" dirty="0"/>
              <a:t>tisztázása</a:t>
            </a:r>
            <a:r>
              <a:rPr lang="hu-HU" sz="2400" dirty="0" smtClean="0"/>
              <a:t>.</a:t>
            </a:r>
            <a:endParaRPr lang="hu-HU" sz="2400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219362" y="0"/>
            <a:ext cx="7793927" cy="123886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z="3600" dirty="0">
                <a:solidFill>
                  <a:schemeClr val="bg1"/>
                </a:solidFill>
                <a:latin typeface="+mn-lt"/>
              </a:rPr>
              <a:t>KAP ST I-II. pillér zöld alapfeltételeinek 2024. évi változása </a:t>
            </a:r>
            <a:r>
              <a:rPr lang="hu-HU" sz="3600" dirty="0" smtClean="0">
                <a:solidFill>
                  <a:schemeClr val="bg1"/>
                </a:solidFill>
                <a:latin typeface="+mn-lt"/>
              </a:rPr>
              <a:t>2.</a:t>
            </a:r>
            <a:endParaRPr lang="hu-HU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E979-A6BE-4A9C-AC4C-BED88210C34F}" type="datetime1">
              <a:rPr lang="hu-HU" smtClean="0"/>
              <a:t>2024.01.28.</a:t>
            </a:fld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267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219362" y="0"/>
            <a:ext cx="7793927" cy="123886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z="3600" dirty="0">
                <a:solidFill>
                  <a:schemeClr val="bg1"/>
                </a:solidFill>
                <a:latin typeface="+mn-lt"/>
              </a:rPr>
              <a:t>KAP ST I-II. pillér zöld alapfeltételeinek 2024. évi változása 3</a:t>
            </a:r>
            <a:r>
              <a:rPr lang="hu-HU" sz="3600" dirty="0" smtClean="0">
                <a:solidFill>
                  <a:schemeClr val="bg1"/>
                </a:solidFill>
                <a:latin typeface="+mn-lt"/>
              </a:rPr>
              <a:t>.</a:t>
            </a:r>
            <a:endParaRPr lang="hu-HU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24464" y="1221468"/>
            <a:ext cx="11658429" cy="524815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400" b="1" dirty="0" smtClean="0"/>
              <a:t>HMKÁ7:</a:t>
            </a:r>
            <a:r>
              <a:rPr lang="hu-HU" sz="2400" dirty="0" smtClean="0"/>
              <a:t> A vetésforgó szántóterületeken HMKÁ 7. </a:t>
            </a:r>
            <a:r>
              <a:rPr lang="hu-HU" sz="2400" dirty="0"/>
              <a:t>szabályai között a </a:t>
            </a:r>
            <a:r>
              <a:rPr lang="hu-HU" sz="2400" b="1" dirty="0" smtClean="0"/>
              <a:t>"</a:t>
            </a:r>
            <a:r>
              <a:rPr lang="hu-HU" sz="2400" b="1" dirty="0"/>
              <a:t>keverék" fajok </a:t>
            </a:r>
            <a:r>
              <a:rPr lang="hu-HU" sz="2400" b="1" dirty="0" smtClean="0"/>
              <a:t>pontosítása</a:t>
            </a:r>
            <a:r>
              <a:rPr lang="hu-HU" sz="2400" dirty="0" smtClean="0"/>
              <a:t>, aminek következtében </a:t>
            </a:r>
            <a:r>
              <a:rPr lang="hu-HU" sz="2400" dirty="0"/>
              <a:t>bővül az elfogadható keverékek listája. Méhlegelő és </a:t>
            </a:r>
            <a:r>
              <a:rPr lang="hu-HU" sz="2400" b="1" dirty="0"/>
              <a:t>„vadvirágos keverék” </a:t>
            </a:r>
            <a:r>
              <a:rPr lang="hu-HU" sz="2400" dirty="0"/>
              <a:t>fogalmak tisztázása, fajlistákkal.</a:t>
            </a:r>
            <a:endParaRPr lang="hu-HU" sz="24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400" b="1" dirty="0" smtClean="0"/>
              <a:t>HMKÁ8:</a:t>
            </a:r>
            <a:r>
              <a:rPr lang="hu-HU" sz="2400" dirty="0" smtClean="0"/>
              <a:t> Nem </a:t>
            </a:r>
            <a:r>
              <a:rPr lang="hu-HU" sz="2400" dirty="0"/>
              <a:t>termelő elemek </a:t>
            </a:r>
            <a:r>
              <a:rPr lang="hu-HU" sz="2400" dirty="0" smtClean="0"/>
              <a:t>fenntartása előírásnál a HMKÁ 8. szabályainak egyszerűsítése azzal, hogy</a:t>
            </a:r>
            <a:r>
              <a:rPr lang="hu-HU" sz="2400" b="1" dirty="0" smtClean="0"/>
              <a:t> ökológiai határsáv néven </a:t>
            </a:r>
            <a:r>
              <a:rPr lang="hu-HU" sz="2400" dirty="0" smtClean="0"/>
              <a:t>egyesítjük </a:t>
            </a:r>
            <a:r>
              <a:rPr lang="hu-HU" sz="2400" dirty="0"/>
              <a:t>a </a:t>
            </a:r>
            <a:r>
              <a:rPr lang="hu-HU" sz="2400" b="1" dirty="0"/>
              <a:t>táblaszegélyt és a fás-cserjés </a:t>
            </a:r>
            <a:r>
              <a:rPr lang="hu-HU" sz="2400" b="1" dirty="0" smtClean="0"/>
              <a:t>sávot</a:t>
            </a:r>
            <a:r>
              <a:rPr lang="hu-HU" sz="2400" dirty="0"/>
              <a:t> </a:t>
            </a:r>
            <a:r>
              <a:rPr lang="hu-HU" sz="2400" dirty="0" smtClean="0"/>
              <a:t>és a </a:t>
            </a:r>
            <a:r>
              <a:rPr lang="hu-HU" sz="2400" b="1" dirty="0" smtClean="0"/>
              <a:t>magányosan álló fa </a:t>
            </a:r>
            <a:r>
              <a:rPr lang="hu-HU" sz="2400" dirty="0" smtClean="0"/>
              <a:t>elszámolható területének pontosítása (ez nem okoz változást</a:t>
            </a:r>
            <a:r>
              <a:rPr lang="hu-HU" sz="2400" dirty="0"/>
              <a:t>). A </a:t>
            </a:r>
            <a:r>
              <a:rPr lang="hu-HU" sz="2400" b="1" dirty="0"/>
              <a:t>fa- és bokorkivágási tilalomra </a:t>
            </a:r>
            <a:r>
              <a:rPr lang="hu-HU" sz="2400" dirty="0"/>
              <a:t>irányuló szabályt </a:t>
            </a:r>
            <a:r>
              <a:rPr lang="hu-HU" sz="2400" dirty="0" err="1" smtClean="0"/>
              <a:t>pontosítottuk</a:t>
            </a:r>
            <a:r>
              <a:rPr lang="hu-HU" sz="2400" dirty="0" smtClean="0"/>
              <a:t>, </a:t>
            </a:r>
            <a:r>
              <a:rPr lang="hu-HU" sz="2400" dirty="0"/>
              <a:t>egy tavaly nyári audit folyományaként. („Mezőgazdasági </a:t>
            </a:r>
            <a:r>
              <a:rPr lang="hu-HU" sz="2400" dirty="0" err="1"/>
              <a:t>hasznosítású</a:t>
            </a:r>
            <a:r>
              <a:rPr lang="hu-HU" sz="2400" dirty="0"/>
              <a:t> táblán található, nem mezőgazdasági termelési célú fát, bokrot és sövényt március 1. és augusztus 31. között tilos kivágni, metszeni vagy egyéb módon csonkítani</a:t>
            </a:r>
            <a:r>
              <a:rPr lang="hu-HU" sz="2400" dirty="0" smtClean="0"/>
              <a:t>.”).</a:t>
            </a:r>
            <a:r>
              <a:rPr lang="hu-HU" sz="2400" dirty="0"/>
              <a:t> Lényeges módosítási javaslat, hogy </a:t>
            </a:r>
            <a:r>
              <a:rPr lang="hu-HU" sz="2400" b="1" dirty="0"/>
              <a:t>kis vizes élőhely </a:t>
            </a:r>
            <a:r>
              <a:rPr lang="hu-HU" sz="2400" dirty="0"/>
              <a:t>lehatárolásra és támogathatóvá válik nem csak szántóterületen, hanem </a:t>
            </a:r>
            <a:r>
              <a:rPr lang="hu-HU" sz="2400" b="1" dirty="0"/>
              <a:t>gyepen is</a:t>
            </a:r>
            <a:r>
              <a:rPr lang="hu-HU" sz="2400" dirty="0"/>
              <a:t>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400" b="1" dirty="0"/>
              <a:t>JFGK 1: </a:t>
            </a:r>
            <a:r>
              <a:rPr lang="hu-HU" sz="2400" dirty="0"/>
              <a:t>Az erózióveszélyeztetett területekre és a diffúz foszfátszennyezésre vonatkozó szabályok egyértelművé tétele</a:t>
            </a:r>
            <a:r>
              <a:rPr lang="hu-HU" sz="2400" dirty="0" smtClean="0"/>
              <a:t>.</a:t>
            </a:r>
            <a:endParaRPr lang="hu-HU" sz="2400" dirty="0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E979-A6BE-4A9C-AC4C-BED88210C34F}" type="datetime1">
              <a:rPr lang="hu-HU" smtClean="0"/>
              <a:t>2024.01.28.</a:t>
            </a:fld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8085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E847AF09E9FA324E92FB46100835C5AD" ma:contentTypeVersion="1" ma:contentTypeDescription="Új dokumentum létrehozása." ma:contentTypeScope="" ma:versionID="3ba7e64838e5744a1a9076edfef145a7">
  <xsd:schema xmlns:xsd="http://www.w3.org/2001/XMLSchema" xmlns:xs="http://www.w3.org/2001/XMLSchema" xmlns:p="http://schemas.microsoft.com/office/2006/metadata/properties" xmlns:ns2="11b201be-2e86-4cb7-94af-43aab688473c" targetNamespace="http://schemas.microsoft.com/office/2006/metadata/properties" ma:root="true" ma:fieldsID="5d7425e540b0446d7fe5132abbb78d33" ns2:_="">
    <xsd:import namespace="11b201be-2e86-4cb7-94af-43aab688473c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b201be-2e86-4cb7-94af-43aab688473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Résztvevők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73E779C-4E05-4F00-8D6B-2E8F700EDF0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80C253-57E3-4C2A-BC1E-3F7E312BE5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b201be-2e86-4cb7-94af-43aab68847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86D8C66-DA66-4838-9571-3FAA52CD6FE4}">
  <ds:schemaRefs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schemas.microsoft.com/office/2006/metadata/properties"/>
    <ds:schemaRef ds:uri="http://schemas.openxmlformats.org/package/2006/metadata/core-properties"/>
    <ds:schemaRef ds:uri="11b201be-2e86-4cb7-94af-43aab688473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2056</TotalTime>
  <Words>3031</Words>
  <Application>Microsoft Office PowerPoint</Application>
  <PresentationFormat>Szélesvásznú</PresentationFormat>
  <Paragraphs>303</Paragraphs>
  <Slides>18</Slides>
  <Notes>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HelveticaNeueLT Pro 95 Blk</vt:lpstr>
      <vt:lpstr>Times New Roman</vt:lpstr>
      <vt:lpstr>Office-téma</vt:lpstr>
      <vt:lpstr>Várható változások az 2024. évi egységes kérelemhez és az  Agrár-ökológiai Programhoz kapcsolódóan</vt:lpstr>
      <vt:lpstr>Új Közös Agrárpolitika (KAP) erősödő zöld elvárásokkal  (2023-2027) </vt:lpstr>
      <vt:lpstr>KAP Stratégiai Terv (ST) felépítése és beavatkozás típusa (2023-2027) </vt:lpstr>
      <vt:lpstr>KAP ST I. pilléres beavatkozások 2023. évi változása 1.</vt:lpstr>
      <vt:lpstr>KAP ST I. pilléres 2023. évi eredmények  kifizetése 2024. január 19-ig</vt:lpstr>
      <vt:lpstr>KAP ST I. pillér 2023. évi eredmények Agro-ökológiai Program (AÖP) 1.</vt:lpstr>
      <vt:lpstr>KAP ST I-II. pillér zöld alapfeltételeinek 2024. évi változása 1.</vt:lpstr>
      <vt:lpstr>KAP ST I-II. pillér zöld alapfeltételeinek 2024. évi változása 2.</vt:lpstr>
      <vt:lpstr>KAP ST I-II. pillér zöld alapfeltételeinek 2024. évi változása 3.</vt:lpstr>
      <vt:lpstr>KAP ST I. pillér Agro-ökológiai Program (AÖP) 2024. évi változása 1.</vt:lpstr>
      <vt:lpstr>KAP ST I. pillér Agro-ökológiai Program (AÖP) 2024. évi változása szántón 2.</vt:lpstr>
      <vt:lpstr>KAP ST I. pillér Agro-ökológiai Program (AÖP) 2024. évi változása gyepen 3.</vt:lpstr>
      <vt:lpstr>KAP ST I. pillér Agro-ökológiai Program (AÖP) 2024. évi változása gyepen 4.</vt:lpstr>
      <vt:lpstr>KAP ST I. pillér Agro-ökológiai Program (AÖP) 2024. évi változása ültetvényben 5.</vt:lpstr>
      <vt:lpstr>KAP ST I. pillér egyéb jogcímek 2024. évi változásának főbb elemei</vt:lpstr>
      <vt:lpstr>KAP ST végrehajtás főbb 2024. évi változásai  az Egységes Kérelem tekintetében</vt:lpstr>
      <vt:lpstr>PowerPoint-bemutató</vt:lpstr>
      <vt:lpstr>Köszönöm a figyelmüket!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Ágoston</dc:creator>
  <cp:lastModifiedBy>Juhász Anikó dr.</cp:lastModifiedBy>
  <cp:revision>157</cp:revision>
  <dcterms:created xsi:type="dcterms:W3CDTF">2022-08-30T22:11:00Z</dcterms:created>
  <dcterms:modified xsi:type="dcterms:W3CDTF">2024-01-28T06:28:59Z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0x010100E847AF09E9FA324E92FB46100835C5AD</vt:lpwstr>
  </property>
</Properties>
</file>