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  <p:sldMasterId id="2147483793" r:id="rId3"/>
    <p:sldMasterId id="2147483805" r:id="rId4"/>
    <p:sldMasterId id="2147483819" r:id="rId5"/>
    <p:sldMasterId id="2147483831" r:id="rId6"/>
    <p:sldMasterId id="2147483843" r:id="rId7"/>
  </p:sldMasterIdLst>
  <p:notesMasterIdLst>
    <p:notesMasterId r:id="rId21"/>
  </p:notesMasterIdLst>
  <p:handoutMasterIdLst>
    <p:handoutMasterId r:id="rId22"/>
  </p:handoutMasterIdLst>
  <p:sldIdLst>
    <p:sldId id="862" r:id="rId8"/>
    <p:sldId id="858" r:id="rId9"/>
    <p:sldId id="859" r:id="rId10"/>
    <p:sldId id="861" r:id="rId11"/>
    <p:sldId id="852" r:id="rId12"/>
    <p:sldId id="865" r:id="rId13"/>
    <p:sldId id="866" r:id="rId14"/>
    <p:sldId id="864" r:id="rId15"/>
    <p:sldId id="863" r:id="rId16"/>
    <p:sldId id="683" r:id="rId17"/>
    <p:sldId id="855" r:id="rId18"/>
    <p:sldId id="868" r:id="rId19"/>
    <p:sldId id="680" r:id="rId20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yöre Dániel" initials="Gy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66"/>
    <a:srgbClr val="E05344"/>
    <a:srgbClr val="EE4F49"/>
    <a:srgbClr val="FF5050"/>
    <a:srgbClr val="AAB0B0"/>
    <a:srgbClr val="A7CF88"/>
    <a:srgbClr val="7BB849"/>
    <a:srgbClr val="F97376"/>
    <a:srgbClr val="F59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686" autoAdjust="0"/>
  </p:normalViewPr>
  <p:slideViewPr>
    <p:cSldViewPr snapToGrid="0">
      <p:cViewPr varScale="1">
        <p:scale>
          <a:sx n="58" d="100"/>
          <a:sy n="58" d="100"/>
        </p:scale>
        <p:origin x="12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DD3D1-2917-481B-A9D2-6C1799909FFD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8EC60-DDC3-4421-8971-3AB1119A70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0736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t>2024.01.25.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867E4-050C-471C-824B-3A5A556ED10C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2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0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8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Közvetlenül</a:t>
            </a:r>
            <a:r>
              <a:rPr lang="hu-HU" baseline="0" dirty="0" smtClean="0"/>
              <a:t> gép és eszközvásárlást támogató felhívások alapján közel 20 ezer gép és eszköz beszerzése valósul </a:t>
            </a:r>
            <a:r>
              <a:rPr lang="hu-HU" baseline="0" dirty="0" err="1" smtClean="0"/>
              <a:t>me</a:t>
            </a:r>
            <a:r>
              <a:rPr lang="hu-HU" baseline="0" dirty="0" smtClean="0"/>
              <a:t>.</a:t>
            </a:r>
          </a:p>
          <a:p>
            <a:r>
              <a:rPr lang="hu-HU" baseline="0" dirty="0" smtClean="0"/>
              <a:t>Hasonló beszerzésekre más felhívások keretében is  volt lehetőség: pl. ÁTK - Önjáró silózó, önjáró szecskázó és önjáró kaszáló, hígtrágya injektáló, hígtrágya kijuttató adapter nélküli hígtrágya szállító tartálykocsi stb.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0684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="1" dirty="0" smtClean="0"/>
              <a:t>2027-ig tartó időszakban Magyarországnak járó uniós agrár- és vidékfejlesztési támogatásokról kedvező megállapodás született</a:t>
            </a:r>
            <a:r>
              <a:rPr lang="hu-HU" dirty="0" smtClean="0"/>
              <a:t>, az uniós források a kiemelkedő arányú nemzeti költségvetési hozzájárulással együtt </a:t>
            </a:r>
            <a:r>
              <a:rPr lang="hu-HU" b="1" dirty="0" smtClean="0"/>
              <a:t>minden eddiginél nagyobb segítséget jelentenek a vidékfejlesztés, a gazdálkodók és az élelmiszer-feldolgozók számára</a:t>
            </a:r>
            <a:r>
              <a:rPr lang="hu-HU" dirty="0" smtClean="0"/>
              <a:t>. Az elkövetkezendő agrártámogatási ciklus költségvetése, a </a:t>
            </a:r>
            <a:r>
              <a:rPr lang="hu-HU" b="1" dirty="0" smtClean="0"/>
              <a:t>felhasználható források nagysága összesen 14,7 milliárd euró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pPr defTabSz="914306">
              <a:defRPr/>
            </a:pPr>
            <a:r>
              <a:rPr lang="hu-HU" dirty="0" smtClean="0"/>
              <a:t>A magyar vidéki gazdaság, a települések fejlődésének fontos garanciája, hogy </a:t>
            </a:r>
            <a:r>
              <a:rPr lang="hu-HU" b="1" dirty="0" smtClean="0"/>
              <a:t>Brüsszelben elfogadták Magyarország Közös Agrárpolitika stratégiai tervét</a:t>
            </a:r>
            <a:r>
              <a:rPr lang="hu-HU" dirty="0" smtClean="0"/>
              <a:t>. Ez a döntés történelmi lehetőséget biztosít a vidék gerincét adó magyar mezőgazdaság, az élelmiszertermelés és valamennyi kapcsolódó gazdasági ágazat számára. Az elkövetkezendő 5 év költségvetése </a:t>
            </a:r>
            <a:r>
              <a:rPr lang="hu-HU" b="1" dirty="0" smtClean="0"/>
              <a:t>a hazai agrár- és vidékfejlesztési támogatási rendszerben összesen több, mint 5.300 milliárd forint</a:t>
            </a:r>
            <a:r>
              <a:rPr lang="hu-HU" dirty="0" smtClean="0"/>
              <a:t>. </a:t>
            </a:r>
            <a:r>
              <a:rPr lang="hu-HU" b="1" dirty="0" smtClean="0"/>
              <a:t>Ennek csaknem felét a magyar kormány biztosítja</a:t>
            </a:r>
            <a:r>
              <a:rPr lang="hu-HU" dirty="0" smtClean="0"/>
              <a:t>, az </a:t>
            </a:r>
            <a:r>
              <a:rPr lang="hu-HU" b="1" dirty="0" smtClean="0"/>
              <a:t>Európai Uniótól pedig 8,4 milliárd euró forrás érkezik</a:t>
            </a:r>
            <a:r>
              <a:rPr lang="hu-HU" dirty="0" smtClean="0"/>
              <a:t>. A támogatások okos felhasználásával elérjük, hogy erősebb vidéki agrár- és élelmiszervállalkozások, stabil munkahelyek és fejlődő kistelepülési infrastruktúra legyen a magyar vidéken.</a:t>
            </a:r>
          </a:p>
          <a:p>
            <a:endParaRPr lang="hu-HU" b="1" dirty="0" smtClean="0"/>
          </a:p>
          <a:p>
            <a:r>
              <a:rPr lang="hu-HU" b="1" dirty="0" smtClean="0"/>
              <a:t>2023-tól a KAP Stratégiai Terv válik a támogatási rendszer alapjává,</a:t>
            </a:r>
            <a:r>
              <a:rPr lang="hu-HU" dirty="0" smtClean="0"/>
              <a:t> amely a vidékfejlesztési és közvetlen támogatásokat, valamint az ágazati intézkedéseket egyben foglalja össze. A Stratégiai Tervben továbbra is </a:t>
            </a:r>
            <a:r>
              <a:rPr lang="hu-HU" b="1" dirty="0" smtClean="0"/>
              <a:t>fenntartjuk az állattenyésztés kiemelt támogatását, így a sertéságazat támogatását is</a:t>
            </a:r>
            <a:r>
              <a:rPr lang="hu-HU" dirty="0" smtClean="0"/>
              <a:t>: a </a:t>
            </a:r>
            <a:r>
              <a:rPr lang="hu-HU" b="1" dirty="0" smtClean="0"/>
              <a:t>2023-2027-es időszakban is megmarad a lehetőség valamennyi jelenleg is alkalmazott intézkedés fenntartására</a:t>
            </a:r>
            <a:r>
              <a:rPr lang="hu-HU" dirty="0" smtClean="0"/>
              <a:t>. Ennek megfelelően lesznek beruházási, génmegőrzéssel, járványvédelemmel kapcsolatos és egyéb jellegű támogatások. </a:t>
            </a:r>
          </a:p>
          <a:p>
            <a:endParaRPr lang="hu-HU" dirty="0" smtClean="0"/>
          </a:p>
          <a:p>
            <a:r>
              <a:rPr lang="hu-HU" dirty="0" smtClean="0"/>
              <a:t>A beruházási támogatások </a:t>
            </a:r>
            <a:r>
              <a:rPr lang="hu-HU" b="1" dirty="0" smtClean="0"/>
              <a:t>jogosultsági körét tekintve elmondható, hogy továbbra is meghatározott – az eddigiekhez képest némileg módosuló – jogosultsági feltételekkel (előző évi árbevétel legalább 40%-a mezőgazdasági tevékenységből származik, legalább 10 000 euró értékű üzemméret) rendelkező mezőgazdasági termelők pályázhatnak majd</a:t>
            </a:r>
            <a:r>
              <a:rPr lang="hu-HU" dirty="0" smtClean="0"/>
              <a:t>. </a:t>
            </a:r>
          </a:p>
          <a:p>
            <a:endParaRPr lang="hu-HU" dirty="0" smtClean="0"/>
          </a:p>
          <a:p>
            <a:r>
              <a:rPr lang="hu-HU" b="1" dirty="0" smtClean="0"/>
              <a:t>A támogatási intenzitás a tervek szerint alapesetben 50%-os lesz</a:t>
            </a:r>
            <a:r>
              <a:rPr lang="hu-HU" dirty="0" smtClean="0"/>
              <a:t>, de ez </a:t>
            </a:r>
            <a:r>
              <a:rPr lang="hu-HU" b="1" dirty="0" smtClean="0"/>
              <a:t>elérheti a 65%-ot is amennyiben a pályázó fiatal mezőgazdasági termelő, ökológiai gazdálkodás esetén pedig plusz 10%-os intenzitást lehet kapni</a:t>
            </a:r>
            <a:r>
              <a:rPr lang="hu-HU" dirty="0" smtClean="0"/>
              <a:t>. </a:t>
            </a:r>
          </a:p>
          <a:p>
            <a:endParaRPr lang="hu-HU" dirty="0" smtClean="0"/>
          </a:p>
          <a:p>
            <a:r>
              <a:rPr lang="hu-HU" b="1" dirty="0" smtClean="0"/>
              <a:t>A támogatás maximális mértéke tovább növelhető legfeljebb a jogosult költségek 80%-ig</a:t>
            </a:r>
            <a:r>
              <a:rPr lang="hu-HU" dirty="0" smtClean="0"/>
              <a:t>, amennyiben </a:t>
            </a:r>
            <a:r>
              <a:rPr lang="hu-HU" b="1" dirty="0" smtClean="0"/>
              <a:t>a beruházás kifejezetten környezetvédelmi, illetve klímavédelmi célokat szolgál.</a:t>
            </a:r>
          </a:p>
          <a:p>
            <a:endParaRPr lang="hu-HU" b="1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2CBD-1E8C-418D-9D69-71D940BCEAC2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6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menetrend alapvetően az alábbi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szempontok figyelembe vételével készült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pályázati szakmai tartalmak kialakításához, az ehhez szükséges szakmai előkészítő egyeztetések lefolytatásához szükséges idő;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minél gyorsabb elbírálás és ügyintézés érdekében a meglévő intézményi kapacitások ütemezett biztosíthatósága;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Vidékfejlesztési Programban már korábban meghirdetett és fenntartani kívánt támogatási konstrukciók megszakítás nélküli folytatásának biztosítása (példaként említhetőek egyes erdészeti 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támogatások, az agrár-környezetgazdálkodási program vagy a 2022-ben elindított állatjóléti programok).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Vidékfejlesztési Program keretei között 2021-2022-ben meghirdetett beruházási felhívások nyertes pályázatainak megvalósítási helyzetére. 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9AD5-8FBC-4A88-91EB-7FED106D9ECF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68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menetrend egyes egyedi részelemeiben a külső körülmények okán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 mértékben módosulhat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egyértelműen zsinórmértékként szolgál az Agrárminisztérium következő egy éves támogatáspolitikai munkájában.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meghirdetés tervezett időpontja azt jelenti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ekkor tervezzük nyilvánosságra hozni az elkészült pályázati felhívás vagy támogatási jogszabály tervezetét, majd annak társadalmasítása lezárása után kezdődhet meg a támogatási kérelmek beadása (ez pályázati felhívások esetén 30 napot jelent)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Valamennyi támogatási konstrukció esetében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széleskörű szakmai egyeztetést folytatunk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kikérjük valamennyi érintett szakmai szervezet és intézmény javaslatait, véleményét, valamint be fogjuk vonni őket az elmúlt évek gyakorlata alapján a pályázati felhívások és támogatási konstrukciók előkészítésébe. Az érdekünk az, hogy az Európai Unió szabályozási keretében és a Stratégiai Tervünk elfogadása során szabott feltételei között a lehető leginkább a magyar szakmai prioritások érvényesüljenek.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Építünk a 2021-2022. évek pályázati csomagjainak megvalósítása során szerzett tapasztalatokra és visszajelzésekre.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meghirdetésre kerülő pályázatok lehetőséget biztosítanak majd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kis-, közepes- és nagygazdaságok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számára egyaránt,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elmúlt két év gazdasági-piaci változásaira reagálva, a termelésüket hatékonyabbá tegyék vagy akár a több lábon állás irányába nyithassanak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9AD5-8FBC-4A88-91EB-7FED106D9ECF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776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4F87C-67C1-4AB8-A3CB-FBE661A124BC}" type="slidenum">
              <a:rPr lang="hu-HU" smtClean="0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4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BD1-5D1C-4D2B-A5CE-15586B8129F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0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FDE6-0C4C-464E-B130-B23FCB1858E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4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3A98-A1C2-4E4E-BAE2-B7E5E34A813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92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6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1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9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9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5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6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5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756-1793-4966-9AA3-577645C1FD5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30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4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50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5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0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69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75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44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11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4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5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42E8-CEA4-4118-9B92-68BD5D39B0A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97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47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32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23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15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49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91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81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41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74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3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FD6-67A1-4EDF-8EF4-96023D4B951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68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0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54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76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75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53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8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 dia">
  <p:cSld name="Üres dia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515939" y="1205515"/>
            <a:ext cx="558006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ontserrat"/>
              <a:buAutoNum type="arabicPeriod"/>
              <a:defRPr sz="16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Montserrat SemiBold"/>
              <a:buChar char="•"/>
              <a:defRPr sz="1800" b="0" i="0" u="none" strike="noStrike" cap="non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Montserrat SemiBold"/>
              <a:buChar char="•"/>
              <a:defRPr sz="1800" b="0" i="0" u="none" strike="noStrike" cap="non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Montserrat SemiBold"/>
              <a:buChar char="•"/>
              <a:defRPr sz="1800" b="0" i="0" u="none" strike="noStrike" cap="non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Montserrat SemiBold"/>
              <a:buChar char="•"/>
              <a:defRPr sz="1800" b="0" i="0" u="none" strike="noStrike" cap="non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002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83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96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1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B364-EF46-4212-BD81-FAD15461697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73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55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17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01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93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0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28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70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99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87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9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F914-321B-403C-8E35-222D34DED77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3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68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260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73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08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35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758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756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98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865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0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1850-7EF2-433A-BB9B-A01423945C2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31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554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186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05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643" y="6232782"/>
            <a:ext cx="1633152" cy="365125"/>
          </a:xfrm>
          <a:prstGeom prst="rect">
            <a:avLst/>
          </a:prstGeom>
        </p:spPr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/>
                </a:solidFill>
              </a:rPr>
              <a:pPr/>
              <a:t>2024.01.25.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8607-C078-483C-9689-3D14CD799F9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2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D0A-7A95-4352-9F00-389D32B027D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4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90C2-B363-45D5-8108-9B74681E409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8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2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5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2024.01.25.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60" y="247135"/>
            <a:ext cx="8377882" cy="897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471397"/>
            <a:ext cx="11024286" cy="467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1611" y="6232782"/>
            <a:ext cx="5220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NeueLT Pro 55 Roman"/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6854" y="6285470"/>
            <a:ext cx="518984" cy="279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NeueLT Pro 55 Roman"/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2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NeueLT Pro 55 Roman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NeueLT Pro 55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NeueLT Pro 55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NeueLT Pro 55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NeueLT Pro 55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NeueLT Pro 55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796585" y="4488119"/>
            <a:ext cx="5395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  <a:latin typeface="Calibri Light" panose="020F0302020204030204"/>
              </a:rPr>
              <a:t>AGROmashEXPO </a:t>
            </a:r>
            <a:endParaRPr lang="hu-HU" sz="24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algn="ctr"/>
            <a:endParaRPr lang="hu-HU" sz="2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algn="ctr"/>
            <a:r>
              <a:rPr lang="hu-HU" sz="2400" b="1" dirty="0" smtClean="0">
                <a:solidFill>
                  <a:prstClr val="black"/>
                </a:solidFill>
                <a:latin typeface="Calibri Light" panose="020F0302020204030204"/>
              </a:rPr>
              <a:t>2024. január 25. </a:t>
            </a:r>
            <a:endParaRPr lang="hu-HU" sz="2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algn="ctr"/>
            <a:endParaRPr lang="hu-HU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3987376"/>
            <a:ext cx="5395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Papp Zsolt György</a:t>
            </a:r>
          </a:p>
          <a:p>
            <a:pPr algn="ctr"/>
            <a:r>
              <a:rPr lang="hu-HU" sz="2400" b="1" dirty="0">
                <a:solidFill>
                  <a:prstClr val="black"/>
                </a:solidFill>
              </a:rPr>
              <a:t>helyettes </a:t>
            </a:r>
            <a:r>
              <a:rPr lang="hu-HU" sz="2400" b="1" dirty="0" smtClean="0">
                <a:solidFill>
                  <a:prstClr val="black"/>
                </a:solidFill>
              </a:rPr>
              <a:t>államtitkár</a:t>
            </a:r>
          </a:p>
          <a:p>
            <a:pPr algn="ctr"/>
            <a:endParaRPr lang="hu-HU" sz="2400" b="1" dirty="0">
              <a:solidFill>
                <a:prstClr val="black"/>
              </a:solidFill>
            </a:endParaRPr>
          </a:p>
          <a:p>
            <a:pPr algn="ctr"/>
            <a:r>
              <a:rPr lang="hu-HU" sz="2400" b="1" dirty="0">
                <a:solidFill>
                  <a:prstClr val="black"/>
                </a:solidFill>
              </a:rPr>
              <a:t>Közös Agrárpolitika</a:t>
            </a:r>
          </a:p>
          <a:p>
            <a:pPr algn="ctr"/>
            <a:r>
              <a:rPr lang="hu-HU" sz="2400" b="1" dirty="0">
                <a:solidFill>
                  <a:prstClr val="black"/>
                </a:solidFill>
              </a:rPr>
              <a:t>Végrehajtásáért Felelős</a:t>
            </a:r>
          </a:p>
          <a:p>
            <a:pPr algn="ctr"/>
            <a:r>
              <a:rPr lang="hu-HU" sz="2400" b="1" dirty="0">
                <a:solidFill>
                  <a:prstClr val="black"/>
                </a:solidFill>
              </a:rPr>
              <a:t>Helyettes Államtitkárság</a:t>
            </a:r>
          </a:p>
        </p:txBody>
      </p:sp>
      <p:pic>
        <p:nvPicPr>
          <p:cNvPr id="6" name="Kép 5" descr="A képen Betűtípus, szöveg, embléma, Grafika látható&#10;&#10;Automatikusan generált leírás">
            <a:extLst>
              <a:ext uri="{FF2B5EF4-FFF2-40B4-BE49-F238E27FC236}">
                <a16:creationId xmlns="" xmlns:a16="http://schemas.microsoft.com/office/drawing/2014/main" id="{7892D48C-39C4-7C81-9F00-FBDB32692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635" y="1808025"/>
            <a:ext cx="2545037" cy="12028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47831" y="24827"/>
            <a:ext cx="9144000" cy="1153429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latin typeface="+mn-lt"/>
              </a:rPr>
              <a:t>Beruházási </a:t>
            </a:r>
            <a:r>
              <a:rPr lang="hu-HU" sz="3600" b="1" dirty="0">
                <a:latin typeface="+mn-lt"/>
              </a:rPr>
              <a:t>pályázati felhívások 2024-ben </a:t>
            </a:r>
            <a:endParaRPr lang="hu-H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61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19362" y="1221467"/>
            <a:ext cx="11678348" cy="51162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400" b="1" dirty="0" smtClean="0"/>
              <a:t>Az év első felében </a:t>
            </a:r>
            <a:r>
              <a:rPr lang="hu-HU" sz="2400" dirty="0"/>
              <a:t>kívánjuk </a:t>
            </a:r>
            <a:r>
              <a:rPr lang="hu-HU" sz="2400" dirty="0" smtClean="0"/>
              <a:t>megjelentetni: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b="1" dirty="0">
                <a:solidFill>
                  <a:srgbClr val="FF0000"/>
                </a:solidFill>
              </a:rPr>
              <a:t>A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>
                <a:solidFill>
                  <a:srgbClr val="FF0000"/>
                </a:solidFill>
              </a:rPr>
              <a:t>mezőgazdasági és élelmiszeripari beruházások első pályázati csomagját, amely magában foglalja az </a:t>
            </a:r>
            <a:r>
              <a:rPr lang="hu-HU" sz="2400" b="1" dirty="0" smtClean="0">
                <a:solidFill>
                  <a:srgbClr val="FF0000"/>
                </a:solidFill>
              </a:rPr>
              <a:t>élelmiszeripar és borászat, </a:t>
            </a:r>
            <a:r>
              <a:rPr lang="hu-HU" sz="2400" b="1" dirty="0">
                <a:solidFill>
                  <a:srgbClr val="FF0000"/>
                </a:solidFill>
              </a:rPr>
              <a:t>a takarmányipar, a kertészet és az állattartás beruházásait segítő felhívásokat</a:t>
            </a:r>
            <a:r>
              <a:rPr lang="hu-HU" sz="2400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b="1" dirty="0">
                <a:solidFill>
                  <a:srgbClr val="FF0000"/>
                </a:solidFill>
              </a:rPr>
              <a:t>Ú</a:t>
            </a:r>
            <a:r>
              <a:rPr lang="hu-HU" sz="2400" b="1" dirty="0" smtClean="0">
                <a:solidFill>
                  <a:srgbClr val="FF0000"/>
                </a:solidFill>
              </a:rPr>
              <a:t>j </a:t>
            </a:r>
            <a:r>
              <a:rPr lang="hu-HU" sz="2400" b="1" dirty="0">
                <a:solidFill>
                  <a:srgbClr val="FF0000"/>
                </a:solidFill>
              </a:rPr>
              <a:t>kiírásokkal folytatódik a fenntartható vízgazdálkodási közösségek és a mezőgazdasági üzemek öntözésfejlesztésének támogatása</a:t>
            </a:r>
            <a:r>
              <a:rPr lang="hu-HU" sz="24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b="1" dirty="0" smtClean="0"/>
              <a:t>2024 </a:t>
            </a:r>
            <a:r>
              <a:rPr lang="hu-HU" sz="2400" b="1" dirty="0"/>
              <a:t>nyarára </a:t>
            </a:r>
            <a:r>
              <a:rPr lang="hu-HU" sz="2400" dirty="0"/>
              <a:t>készülünk el a </a:t>
            </a:r>
            <a:r>
              <a:rPr lang="hu-HU" sz="2400" b="1" dirty="0"/>
              <a:t>generációváltást </a:t>
            </a:r>
            <a:r>
              <a:rPr lang="hu-HU" sz="2400" dirty="0"/>
              <a:t>segítő támogatási csomaggal. </a:t>
            </a:r>
            <a:endParaRPr lang="hu-HU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b="1" dirty="0" smtClean="0"/>
              <a:t>2024 </a:t>
            </a:r>
            <a:r>
              <a:rPr lang="hu-HU" sz="2400" b="1" dirty="0"/>
              <a:t>végére </a:t>
            </a:r>
            <a:r>
              <a:rPr lang="hu-HU" sz="2400" dirty="0"/>
              <a:t>egy újabb beruházási pályázati csomag meghirdetése, amely a </a:t>
            </a:r>
            <a:r>
              <a:rPr lang="hu-HU" sz="2400" b="1" dirty="0"/>
              <a:t>precíziós gazdálkodást </a:t>
            </a:r>
            <a:r>
              <a:rPr lang="hu-HU" sz="2400" dirty="0"/>
              <a:t>vagy éppen </a:t>
            </a:r>
            <a:r>
              <a:rPr lang="hu-HU" sz="2400" dirty="0" smtClean="0"/>
              <a:t>a kertészeti gépesítést </a:t>
            </a:r>
            <a:r>
              <a:rPr lang="hu-HU" sz="2400" dirty="0"/>
              <a:t>segíti. </a:t>
            </a:r>
            <a:endParaRPr lang="hu-HU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Megkezdődött a 2025. január 1-jével induló agrár-környezetgazdálkodási </a:t>
            </a:r>
            <a:r>
              <a:rPr lang="hu-HU" sz="2400" dirty="0"/>
              <a:t>támogatási és </a:t>
            </a:r>
            <a:r>
              <a:rPr lang="hu-HU" sz="2400" b="1" dirty="0"/>
              <a:t>ökológiai gazdálkodást segítő program </a:t>
            </a:r>
            <a:r>
              <a:rPr lang="hu-HU" sz="2400" dirty="0"/>
              <a:t>szakmai előkészítése az időben történő meghirdethetőség érdekében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19362" y="0"/>
            <a:ext cx="11131810" cy="12388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HelveticaNeueLT Pro 45 Lt"/>
              </a:rPr>
              <a:t>Vidékfejlesztés pályázati menetrend</a:t>
            </a:r>
          </a:p>
        </p:txBody>
      </p:sp>
    </p:spTree>
    <p:extLst>
      <p:ext uri="{BB962C8B-B14F-4D97-AF65-F5344CB8AC3E}">
        <p14:creationId xmlns:p14="http://schemas.microsoft.com/office/powerpoint/2010/main" val="36786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xmlns="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52931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prstClr val="white"/>
                </a:solidFill>
                <a:latin typeface="HelveticaNeueLT Pro 55 Roman" panose="020B0604020202020204" pitchFamily="34" charset="-18"/>
              </a:rPr>
              <a:t>Beruházási pályázatok alap információk</a:t>
            </a:r>
            <a:endParaRPr lang="hu-HU" sz="3600" dirty="0">
              <a:solidFill>
                <a:prstClr val="white"/>
              </a:solidFill>
              <a:latin typeface="HelveticaNeueLT Pro 55 Roman" panose="020B0604020202020204" pitchFamily="34" charset="-18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205139"/>
            <a:ext cx="12192000" cy="518201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/>
              <a:t>Kiemelt értékelési szempontok: </a:t>
            </a:r>
            <a:r>
              <a:rPr lang="hu-HU" sz="2400" dirty="0" smtClean="0"/>
              <a:t>értékesítési biztonság bemutatása (termelői együttműködés, tartós beszállítói kapcsolat), </a:t>
            </a:r>
            <a:r>
              <a:rPr lang="hu-HU" sz="2400" dirty="0" smtClean="0">
                <a:solidFill>
                  <a:prstClr val="black"/>
                </a:solidFill>
              </a:rPr>
              <a:t>pénzügyi </a:t>
            </a:r>
            <a:r>
              <a:rPr lang="hu-HU" sz="2400" dirty="0">
                <a:solidFill>
                  <a:prstClr val="black"/>
                </a:solidFill>
              </a:rPr>
              <a:t>megalapozottság, hozzáadott érték növelés.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/>
              <a:t>Bevált gyakorlatok folytatása:</a:t>
            </a:r>
            <a:r>
              <a:rPr lang="hu-HU" sz="2400" dirty="0" smtClean="0"/>
              <a:t> egyszerűsített kiválasztás alacsonyabb támogatási összeg esetében, </a:t>
            </a:r>
            <a:r>
              <a:rPr lang="hu-HU" sz="2400" dirty="0"/>
              <a:t>egyszerűsített költségelszámolás </a:t>
            </a:r>
            <a:r>
              <a:rPr lang="hu-HU" sz="2400" dirty="0" smtClean="0"/>
              <a:t>alkalmazása ültetvénytelepítés kapcsán. </a:t>
            </a:r>
            <a:endParaRPr lang="hu-H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/>
              <a:t>Támogatás mértéke</a:t>
            </a:r>
            <a:r>
              <a:rPr lang="hu-HU" sz="2400" dirty="0"/>
              <a:t>: </a:t>
            </a:r>
            <a:r>
              <a:rPr lang="hu-HU" sz="2400" dirty="0" err="1"/>
              <a:t>max</a:t>
            </a:r>
            <a:r>
              <a:rPr lang="hu-HU" sz="2400" dirty="0"/>
              <a:t>. 15 millió EUR/projekt. </a:t>
            </a:r>
            <a:r>
              <a:rPr lang="hu-HU" sz="2400" b="1" dirty="0"/>
              <a:t>Kis és nagy projektek külön felhívásban</a:t>
            </a:r>
            <a:r>
              <a:rPr lang="hu-HU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/>
              <a:t>Alap támogatás intenzitás: </a:t>
            </a:r>
            <a:r>
              <a:rPr lang="hu-HU" sz="2400" dirty="0"/>
              <a:t>50%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/>
              <a:t>Kiegészítő támogatás intenzitások: </a:t>
            </a:r>
            <a:r>
              <a:rPr lang="hu-HU" sz="2400" dirty="0"/>
              <a:t>fiatal mezőgazdasági termelő +15%, termelői együttműködés +10</a:t>
            </a:r>
            <a:r>
              <a:rPr lang="hu-HU" sz="2400" dirty="0" smtClean="0"/>
              <a:t>%. </a:t>
            </a:r>
            <a:r>
              <a:rPr lang="hu-HU" sz="2400" dirty="0"/>
              <a:t>Új elemek: gazdaságátadás + 15%,  ökológiai gazdálkodás +10%,  kezességvállalás </a:t>
            </a:r>
            <a:r>
              <a:rPr lang="hu-HU" sz="2400" dirty="0" smtClean="0"/>
              <a:t>költsége: 5%, kamattámogatás (kialakítás alatt) 10%. </a:t>
            </a:r>
            <a:r>
              <a:rPr lang="hu-HU" sz="2400" b="1" dirty="0"/>
              <a:t>Összesen legfeljebb 65%. </a:t>
            </a:r>
            <a:endParaRPr lang="hu-HU" sz="24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>
                <a:solidFill>
                  <a:prstClr val="black"/>
                </a:solidFill>
              </a:rPr>
              <a:t>Előlegigénylés </a:t>
            </a:r>
            <a:r>
              <a:rPr lang="hu-HU" sz="2400" dirty="0" smtClean="0">
                <a:solidFill>
                  <a:prstClr val="black"/>
                </a:solidFill>
              </a:rPr>
              <a:t>szabályai kedvezőbbek lesznek.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>
                <a:solidFill>
                  <a:prstClr val="black"/>
                </a:solidFill>
              </a:rPr>
              <a:t>Jogosultsági feltétel: </a:t>
            </a:r>
            <a:r>
              <a:rPr lang="hu-HU" sz="2400" dirty="0" smtClean="0">
                <a:solidFill>
                  <a:prstClr val="black"/>
                </a:solidFill>
              </a:rPr>
              <a:t>10.000 STÉ és 40</a:t>
            </a:r>
            <a:r>
              <a:rPr lang="hu-HU" sz="2400" dirty="0">
                <a:solidFill>
                  <a:prstClr val="black"/>
                </a:solidFill>
              </a:rPr>
              <a:t>%-os mezőgazdasági árbevétel </a:t>
            </a:r>
            <a:r>
              <a:rPr lang="hu-HU" sz="2400" dirty="0" smtClean="0">
                <a:solidFill>
                  <a:prstClr val="black"/>
                </a:solidFill>
              </a:rPr>
              <a:t>(VP: 6.000 STÉ és </a:t>
            </a:r>
            <a:r>
              <a:rPr lang="hu-HU" sz="2400" dirty="0">
                <a:solidFill>
                  <a:prstClr val="black"/>
                </a:solidFill>
              </a:rPr>
              <a:t>50%).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>
                <a:solidFill>
                  <a:prstClr val="black"/>
                </a:solidFill>
              </a:rPr>
              <a:t>Nincs</a:t>
            </a:r>
            <a:r>
              <a:rPr lang="hu-HU" sz="2400" dirty="0">
                <a:solidFill>
                  <a:prstClr val="black"/>
                </a:solidFill>
              </a:rPr>
              <a:t> </a:t>
            </a:r>
            <a:r>
              <a:rPr lang="hu-HU" sz="2400" b="1" dirty="0" err="1">
                <a:solidFill>
                  <a:prstClr val="black"/>
                </a:solidFill>
              </a:rPr>
              <a:t>bázislétszámtartás</a:t>
            </a:r>
            <a:r>
              <a:rPr lang="hu-HU" sz="2400" dirty="0" err="1">
                <a:solidFill>
                  <a:prstClr val="black"/>
                </a:solidFill>
              </a:rPr>
              <a:t>i</a:t>
            </a:r>
            <a:r>
              <a:rPr lang="hu-HU" sz="2400" dirty="0">
                <a:solidFill>
                  <a:prstClr val="black"/>
                </a:solidFill>
              </a:rPr>
              <a:t> kötelezettség.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1546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xmlns="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52931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>
                <a:solidFill>
                  <a:prstClr val="white"/>
                </a:solidFill>
                <a:latin typeface="Calibri" panose="020F0502020204030204"/>
              </a:rPr>
              <a:t>Előkészítés alatt álló, gép –és eszközbeszerzést is támogató </a:t>
            </a:r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felhívások</a:t>
            </a:r>
            <a:endParaRPr lang="hu-HU" sz="4000" dirty="0">
              <a:solidFill>
                <a:prstClr val="white"/>
              </a:solidFill>
              <a:latin typeface="HelveticaNeueLT Pro 55 Roman" panose="020B0604020202020204" pitchFamily="34" charset="-18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530960"/>
            <a:ext cx="12192000" cy="51820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2400" b="1" u="sng" dirty="0" smtClean="0"/>
              <a:t>Néhány kiemelt támogatási cél: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u-HU" sz="2400" dirty="0" smtClean="0"/>
              <a:t>Feldolgozó </a:t>
            </a:r>
            <a:r>
              <a:rPr lang="hu-HU" sz="2400" dirty="0"/>
              <a:t>üzemek </a:t>
            </a:r>
            <a:r>
              <a:rPr lang="hu-HU" sz="2400" dirty="0" smtClean="0"/>
              <a:t>fejlesztésének támogatása (kicsi, </a:t>
            </a:r>
            <a:r>
              <a:rPr lang="hu-HU" sz="2400" dirty="0"/>
              <a:t>nagy) - </a:t>
            </a:r>
            <a:r>
              <a:rPr lang="hu-HU" sz="2400" b="1" dirty="0" smtClean="0"/>
              <a:t>anyagmozgatáshoz </a:t>
            </a:r>
            <a:r>
              <a:rPr lang="hu-HU" sz="2400" b="1" dirty="0"/>
              <a:t>és/vagy raktározáshoz és/vagy csomagoláshoz szükséges új eszközök </a:t>
            </a:r>
            <a:r>
              <a:rPr lang="hu-HU" sz="2400" b="1" dirty="0" smtClean="0"/>
              <a:t>beszerzése</a:t>
            </a:r>
            <a:r>
              <a:rPr lang="hu-HU" sz="24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u-HU" sz="2400" dirty="0" smtClean="0"/>
              <a:t>Állattartó telepek fejlesztésének támogatás (kicsi, nagy) </a:t>
            </a:r>
            <a:r>
              <a:rPr lang="hu-HU" sz="2400" dirty="0"/>
              <a:t>- szerves trágya kijuttatás </a:t>
            </a:r>
            <a:r>
              <a:rPr lang="hu-HU" sz="2400" dirty="0" smtClean="0"/>
              <a:t>eszközei </a:t>
            </a:r>
            <a:r>
              <a:rPr lang="hu-HU" sz="2400" dirty="0"/>
              <a:t>és </a:t>
            </a:r>
            <a:r>
              <a:rPr lang="hu-HU" sz="2400" dirty="0" smtClean="0"/>
              <a:t>munkagépei, </a:t>
            </a:r>
            <a:r>
              <a:rPr lang="hu-HU" sz="2400" dirty="0"/>
              <a:t>hígtrágya </a:t>
            </a:r>
            <a:r>
              <a:rPr lang="hu-HU" sz="2400" dirty="0" smtClean="0"/>
              <a:t>injektáló, rakodógépek, </a:t>
            </a:r>
            <a:r>
              <a:rPr lang="hu-HU" sz="2400" dirty="0"/>
              <a:t>üzemen belüli anyagmozgatás </a:t>
            </a:r>
            <a:r>
              <a:rPr lang="hu-HU" sz="2400" dirty="0" smtClean="0"/>
              <a:t>gépei, </a:t>
            </a:r>
            <a:r>
              <a:rPr lang="hu-HU" sz="2400" dirty="0" err="1" smtClean="0"/>
              <a:t>stb</a:t>
            </a:r>
            <a:r>
              <a:rPr lang="hu-HU" sz="24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u-HU" sz="2400" dirty="0" smtClean="0"/>
              <a:t>Kertészet – ültetvénytelepítés támogatása - </a:t>
            </a:r>
            <a:r>
              <a:rPr lang="hu-HU" sz="2400" b="1" dirty="0" smtClean="0"/>
              <a:t>betakarítógépek, fagyvédelmi rendszerek, traktor</a:t>
            </a:r>
            <a:r>
              <a:rPr lang="hu-HU" sz="24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Öntözésfejlesztési és vízfelhasználás hatékonyságát javító mezőgazdasági üzemen belüli beruházások </a:t>
            </a:r>
            <a:r>
              <a:rPr lang="hu-HU" sz="2400" dirty="0" smtClean="0"/>
              <a:t>támogatása - </a:t>
            </a:r>
            <a:r>
              <a:rPr lang="hu-HU" sz="2400" b="1" dirty="0" smtClean="0"/>
              <a:t>öntözőgépek</a:t>
            </a:r>
            <a:r>
              <a:rPr lang="hu-HU" sz="2400" b="1" dirty="0"/>
              <a:t>, szivattyúk, tápanyag-utánpótlás </a:t>
            </a:r>
            <a:r>
              <a:rPr lang="hu-HU" sz="2400" b="1" dirty="0" smtClean="0"/>
              <a:t>rendszerek</a:t>
            </a:r>
            <a:r>
              <a:rPr lang="hu-HU" sz="2400" dirty="0" smtClean="0"/>
              <a:t>, stb.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b="1" u="sng" dirty="0" smtClean="0">
                <a:solidFill>
                  <a:srgbClr val="FF0000"/>
                </a:solidFill>
              </a:rPr>
              <a:t>A beruházásokat támogató felhívások előkészítése széles szakmai közösség bevonása mellett jelenleg zajlik, a részletek kidolgozás alatt állnak!</a:t>
            </a:r>
            <a:endParaRPr lang="hu-HU" sz="2400" b="1" u="sng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997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C538C55-1081-902B-89F5-41D3984B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193"/>
            <a:ext cx="9124950" cy="4258795"/>
          </a:xfrm>
        </p:spPr>
        <p:txBody>
          <a:bodyPr>
            <a:normAutofit/>
          </a:bodyPr>
          <a:lstStyle/>
          <a:p>
            <a:pPr algn="ctr"/>
            <a:r>
              <a:rPr lang="hu-HU" sz="3200" b="0" i="0" u="none" strike="noStrike" dirty="0">
                <a:solidFill>
                  <a:schemeClr val="bg1"/>
                </a:solidFill>
                <a:latin typeface="HelveticaNeueLT Pro 55 Roman" panose="020B0604020202020204" pitchFamily="34" charset="-18"/>
              </a:rPr>
              <a:t>Köszönöm a megtisztelő figyelmüket</a:t>
            </a:r>
            <a:r>
              <a:rPr lang="hu-HU" sz="3600" b="0" i="0" u="none" strike="noStrike" dirty="0">
                <a:solidFill>
                  <a:schemeClr val="bg1"/>
                </a:solidFill>
                <a:latin typeface="HelveticaNeueLT Pro 55 Roman" panose="020B0604020202020204" pitchFamily="34" charset="-18"/>
              </a:rPr>
              <a:t>!</a:t>
            </a:r>
            <a:endParaRPr lang="hu-HU" sz="3600" dirty="0">
              <a:solidFill>
                <a:schemeClr val="bg1"/>
              </a:solidFill>
              <a:latin typeface="HelveticaNeueLT Pro 55 Roman" panose="020B06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373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336" y="2645771"/>
            <a:ext cx="11643919" cy="1325563"/>
          </a:xfrm>
        </p:spPr>
        <p:txBody>
          <a:bodyPr>
            <a:normAutofit/>
          </a:bodyPr>
          <a:lstStyle/>
          <a:p>
            <a:pPr marL="449580" algn="ctr">
              <a:spcAft>
                <a:spcPts val="0"/>
              </a:spcAft>
            </a:pPr>
            <a:r>
              <a:rPr lang="hu-HU" sz="3400" b="1" dirty="0" smtClean="0">
                <a:solidFill>
                  <a:srgbClr val="007966"/>
                </a:solidFill>
                <a:latin typeface="HelveticaNeueLT Pro 55 Roman"/>
                <a:ea typeface="Times New Roman"/>
              </a:rPr>
              <a:t>Vidékfejlesztési Program eredményei</a:t>
            </a:r>
            <a:endParaRPr lang="hu-HU" sz="3400" b="1" dirty="0">
              <a:solidFill>
                <a:srgbClr val="007966"/>
              </a:solidFill>
              <a:latin typeface="HelveticaNeueLT Pro 55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3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336" y="2645771"/>
            <a:ext cx="11643919" cy="1325563"/>
          </a:xfrm>
        </p:spPr>
        <p:txBody>
          <a:bodyPr>
            <a:normAutofit/>
          </a:bodyPr>
          <a:lstStyle/>
          <a:p>
            <a:pPr marL="449580" algn="ctr">
              <a:spcAft>
                <a:spcPts val="0"/>
              </a:spcAft>
            </a:pPr>
            <a:r>
              <a:rPr lang="hu-HU" sz="3400" b="1" dirty="0" smtClean="0">
                <a:solidFill>
                  <a:srgbClr val="007966"/>
                </a:solidFill>
                <a:latin typeface="HelveticaNeueLT Pro 55 Roman"/>
                <a:ea typeface="Times New Roman"/>
              </a:rPr>
              <a:t>Vidékfejlesztési Program eredményei</a:t>
            </a:r>
            <a:endParaRPr lang="hu-HU" sz="3400" b="1" dirty="0">
              <a:solidFill>
                <a:srgbClr val="007966"/>
              </a:solidFill>
              <a:latin typeface="HelveticaNeueLT Pro 55 Roman"/>
              <a:ea typeface="Times New Roman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xmlns="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129309" y="0"/>
            <a:ext cx="10641610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prstClr val="white"/>
                </a:solidFill>
              </a:rPr>
              <a:t>Vidékfejlesztési Program 2024. január</a:t>
            </a:r>
            <a:endParaRPr lang="hu-HU" dirty="0">
              <a:solidFill>
                <a:prstClr val="white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20477"/>
              </p:ext>
            </p:extLst>
          </p:nvPr>
        </p:nvGraphicFramePr>
        <p:xfrm>
          <a:off x="651640" y="1271720"/>
          <a:ext cx="10846678" cy="4281765"/>
        </p:xfrm>
        <a:graphic>
          <a:graphicData uri="http://schemas.openxmlformats.org/drawingml/2006/table">
            <a:tbl>
              <a:tblPr/>
              <a:tblGrid>
                <a:gridCol w="2322672"/>
                <a:gridCol w="1990898"/>
                <a:gridCol w="1010000"/>
                <a:gridCol w="2666549"/>
                <a:gridCol w="2856559"/>
              </a:tblGrid>
              <a:tr h="23469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 (Szövegtörzs)"/>
                        </a:rPr>
                        <a:t>Megjelent </a:t>
                      </a:r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 (Szövegtörzs)"/>
                        </a:rPr>
                        <a:t>felhívások</a:t>
                      </a: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 (Szövegtörzs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(Szövegtörzs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323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Állapot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Meghirdetett keretösszeg </a:t>
                      </a:r>
                    </a:p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(Mrd Ft)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Keret aránya a VP-hez képest </a:t>
                      </a:r>
                    </a:p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hu-H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2 942,8Mrd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ctr"/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Megjelent felhívás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3829,02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6">
                <a:tc gridSpan="5">
                  <a:txBody>
                    <a:bodyPr/>
                    <a:lstStyle/>
                    <a:p>
                      <a:pPr algn="l" fontAlgn="b"/>
                      <a:r>
                        <a:rPr lang="hu-H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Ebből</a:t>
                      </a:r>
                      <a:endParaRPr lang="hu-HU" sz="14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69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Lezárt 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felhívás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3573,32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5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Nyitott 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felhívás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Egységes kérelemmel benyújtandó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189,38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Kötelezettségvállalás determinációval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3409,57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1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Pályázati felhívás típusa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Támogatott kérelmek száma</a:t>
                      </a:r>
                    </a:p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db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Teljes kötelezettségvállalás összege </a:t>
                      </a:r>
                    </a:p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(VP+ kifizetett ÚMVP determináció)</a:t>
                      </a:r>
                    </a:p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Mrd Ft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4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Beruházási pályázat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55 371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2 210,04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7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xmlns="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129309" y="0"/>
            <a:ext cx="10641610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prstClr val="white"/>
                </a:solidFill>
              </a:rPr>
              <a:t>VP (2014-2023) gép és eszközvásárláshoz kapcsolódó támogatói döntések</a:t>
            </a:r>
            <a:endParaRPr lang="hu-HU" sz="3200" dirty="0">
              <a:solidFill>
                <a:prstClr val="white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0" y="4609706"/>
            <a:ext cx="7805394" cy="2081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hu-HU" sz="2400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endParaRPr lang="hu-HU" sz="2400" dirty="0">
              <a:solidFill>
                <a:prstClr val="black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183353" y="1281179"/>
            <a:ext cx="11467806" cy="4297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defRPr/>
            </a:pPr>
            <a:r>
              <a:rPr lang="hu-H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8 969 db </a:t>
            </a:r>
            <a:r>
              <a:rPr lang="hu-H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támogatott kérelem, </a:t>
            </a:r>
            <a:r>
              <a:rPr lang="hu-H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 </a:t>
            </a:r>
            <a:r>
              <a:rPr lang="hu-H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milliárd forint </a:t>
            </a:r>
            <a:r>
              <a:rPr lang="hu-H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megítélt támogatás!</a:t>
            </a:r>
            <a:endParaRPr lang="hu-HU" b="1" kern="0" dirty="0" smtClean="0">
              <a:solidFill>
                <a:prstClr val="black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19061"/>
              </p:ext>
            </p:extLst>
          </p:nvPr>
        </p:nvGraphicFramePr>
        <p:xfrm>
          <a:off x="183353" y="1793626"/>
          <a:ext cx="10457851" cy="4030348"/>
        </p:xfrm>
        <a:graphic>
          <a:graphicData uri="http://schemas.openxmlformats.org/drawingml/2006/table">
            <a:tbl>
              <a:tblPr/>
              <a:tblGrid>
                <a:gridCol w="6065047"/>
                <a:gridCol w="2364101"/>
                <a:gridCol w="2028703"/>
              </a:tblGrid>
              <a:tr h="7048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Felhívás neve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Támogatott kérelmek száma 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Forráslekötés</a:t>
                      </a:r>
                      <a:b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2023.12.01-ig</a:t>
                      </a:r>
                      <a:b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Mrd 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Kertészet korszerűsítése – kertészeti gépbeszerzés támogatása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Kertészeti üzemek megújításának támogatása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25,59    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Csemetekertek gépbeszerzése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Mezőgazdaság digitális átállásához kapcsolódó precíziós fejlesztések támogatása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190,36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Tavaszi fagykár megelőzésére szolgáló beruházások támogatása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Kertészet – ültetvénytelepítés és gyógynövénytermesztés támogatása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    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22,61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Összesen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8 969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275,9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0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xmlns="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52931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u-HU" sz="36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Vidékfejlesztési Program 2023. december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270453"/>
            <a:ext cx="12192000" cy="518201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decemberéig a Vidékfejlesztési Program keretében, annak indulása </a:t>
            </a:r>
            <a:r>
              <a:rPr lang="hu-HU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óta:</a:t>
            </a:r>
          </a:p>
          <a:p>
            <a:pPr lvl="1">
              <a:spcBef>
                <a:spcPts val="600"/>
              </a:spcBef>
            </a:pPr>
            <a:r>
              <a:rPr lang="hu-HU" sz="2200" dirty="0" smtClean="0"/>
              <a:t>7 200 db erőgéphez kapcsolható munkagép,</a:t>
            </a:r>
          </a:p>
          <a:p>
            <a:pPr lvl="1">
              <a:spcBef>
                <a:spcPts val="600"/>
              </a:spcBef>
            </a:pPr>
            <a:r>
              <a:rPr lang="hu-HU" sz="2200" dirty="0" smtClean="0"/>
              <a:t>277 db önjáró és vontatott betakarítógép,</a:t>
            </a:r>
          </a:p>
          <a:p>
            <a:pPr lvl="1">
              <a:spcBef>
                <a:spcPts val="600"/>
              </a:spcBef>
            </a:pPr>
            <a:r>
              <a:rPr lang="hu-HU" sz="2200" dirty="0" smtClean="0"/>
              <a:t>1 970 db talajművelő gép,</a:t>
            </a:r>
          </a:p>
          <a:p>
            <a:pPr lvl="1">
              <a:spcBef>
                <a:spcPts val="600"/>
              </a:spcBef>
            </a:pPr>
            <a:r>
              <a:rPr lang="hu-HU" sz="2200" dirty="0" smtClean="0"/>
              <a:t>2 421 db traktor,</a:t>
            </a:r>
          </a:p>
          <a:p>
            <a:pPr lvl="1">
              <a:spcBef>
                <a:spcPts val="600"/>
              </a:spcBef>
            </a:pPr>
            <a:r>
              <a:rPr lang="hu-HU" sz="2200" dirty="0" smtClean="0"/>
              <a:t>7 686 db egyéb gép és eszköz</a:t>
            </a:r>
          </a:p>
          <a:p>
            <a:pPr lvl="1">
              <a:spcBef>
                <a:spcPts val="600"/>
              </a:spcBef>
            </a:pPr>
            <a:r>
              <a:rPr lang="hu-HU" sz="2200" dirty="0" smtClean="0"/>
              <a:t>729 db fagyvédelmi berendezés beszerzését támogattuk a kertészeti ágazatban.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200" b="1" dirty="0" smtClean="0"/>
              <a:t>Precíziós géptámogatás keretében:</a:t>
            </a:r>
            <a:endParaRPr lang="hu-HU" sz="2200" b="1" dirty="0"/>
          </a:p>
          <a:p>
            <a:pPr lvl="1"/>
            <a:r>
              <a:rPr lang="hu-HU" sz="2200" dirty="0" smtClean="0"/>
              <a:t>2 232 db </a:t>
            </a:r>
            <a:r>
              <a:rPr lang="hu-HU" sz="2200" dirty="0" err="1" smtClean="0"/>
              <a:t>tarktor</a:t>
            </a:r>
            <a:r>
              <a:rPr lang="hu-HU" sz="2200" dirty="0" smtClean="0"/>
              <a:t>,</a:t>
            </a:r>
          </a:p>
          <a:p>
            <a:pPr lvl="1"/>
            <a:r>
              <a:rPr lang="hu-HU" sz="2200" dirty="0" smtClean="0"/>
              <a:t>3 578 db erő- és munkagép,</a:t>
            </a:r>
          </a:p>
          <a:p>
            <a:pPr lvl="1"/>
            <a:r>
              <a:rPr lang="hu-HU" sz="2200" dirty="0" smtClean="0"/>
              <a:t>234 db önjáró permetezőgép,</a:t>
            </a:r>
          </a:p>
          <a:p>
            <a:pPr lvl="1"/>
            <a:r>
              <a:rPr lang="hu-HU" sz="2200" dirty="0" smtClean="0"/>
              <a:t>707 db kombájn beszerzésére nyertek támogatást a pályázók.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9793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857554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007966"/>
                </a:solidFill>
              </a:rPr>
              <a:t>2023. január 1-től:   </a:t>
            </a:r>
            <a:r>
              <a:rPr lang="hu-HU" b="1" u="sng" dirty="0" smtClean="0">
                <a:solidFill>
                  <a:srgbClr val="007966"/>
                </a:solidFill>
              </a:rPr>
              <a:t>KAP Stratégiai Terv</a:t>
            </a:r>
            <a:endParaRPr lang="hu-HU" b="1" u="sng" dirty="0">
              <a:solidFill>
                <a:srgbClr val="007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1E55CA-6D18-EE88-5F92-FC38993FC9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325" y="1647825"/>
            <a:ext cx="10515600" cy="42037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hu-HU" sz="2400" b="1" dirty="0"/>
              <a:t>Magyarország</a:t>
            </a:r>
            <a:r>
              <a:rPr lang="hu-HU" sz="2400" dirty="0"/>
              <a:t> </a:t>
            </a:r>
            <a:r>
              <a:rPr lang="hu-HU" sz="2400" b="1" dirty="0"/>
              <a:t>2023-2027</a:t>
            </a:r>
            <a:r>
              <a:rPr lang="hu-HU" sz="2400" dirty="0"/>
              <a:t> időszakra vonatkozó </a:t>
            </a:r>
            <a:r>
              <a:rPr lang="hu-HU" sz="2400" b="1" dirty="0"/>
              <a:t>KAP stratégiai terve</a:t>
            </a:r>
            <a:r>
              <a:rPr lang="hu-HU" sz="2400" dirty="0"/>
              <a:t> Brüsszelben </a:t>
            </a:r>
            <a:r>
              <a:rPr lang="hu-HU" sz="2400" b="1" dirty="0"/>
              <a:t>2022. november 7-én került elfogadásra</a:t>
            </a:r>
            <a:r>
              <a:rPr lang="hu-HU" sz="2400" dirty="0" smtClean="0"/>
              <a:t>.</a:t>
            </a:r>
          </a:p>
          <a:p>
            <a:pPr algn="just">
              <a:spcBef>
                <a:spcPts val="0"/>
              </a:spcBef>
            </a:pPr>
            <a:endParaRPr lang="hu-HU" sz="2400" dirty="0"/>
          </a:p>
          <a:p>
            <a:pPr algn="just">
              <a:spcBef>
                <a:spcPts val="0"/>
              </a:spcBef>
            </a:pPr>
            <a:r>
              <a:rPr lang="hu-HU" sz="2400" b="1" dirty="0" smtClean="0"/>
              <a:t>2023-tól </a:t>
            </a:r>
            <a:r>
              <a:rPr lang="hu-HU" sz="2400" b="1" dirty="0"/>
              <a:t>a KAP Stratégiai Terv </a:t>
            </a:r>
            <a:r>
              <a:rPr lang="hu-HU" sz="2400" b="1" dirty="0" smtClean="0"/>
              <a:t>vált </a:t>
            </a:r>
            <a:r>
              <a:rPr lang="hu-HU" sz="2400" b="1" dirty="0"/>
              <a:t>a támogatási rendszer alapjává, </a:t>
            </a:r>
            <a:r>
              <a:rPr lang="hu-HU" sz="2400" dirty="0"/>
              <a:t>amely a vidékfejlesztési és közvetlen támogatásokat, valamint az ágazati intézkedéseket egyben foglalja össze. </a:t>
            </a:r>
          </a:p>
          <a:p>
            <a:pPr algn="just">
              <a:spcBef>
                <a:spcPts val="0"/>
              </a:spcBef>
            </a:pPr>
            <a:endParaRPr lang="hu-HU" sz="1600" b="1" dirty="0"/>
          </a:p>
          <a:p>
            <a:pPr algn="just">
              <a:spcBef>
                <a:spcPts val="0"/>
              </a:spcBef>
            </a:pPr>
            <a:r>
              <a:rPr lang="hu-HU" sz="2400" dirty="0" smtClean="0"/>
              <a:t>A </a:t>
            </a:r>
            <a:r>
              <a:rPr lang="hu-HU" sz="2400" dirty="0"/>
              <a:t>KAP Stratégia Terv támogatási </a:t>
            </a:r>
            <a:r>
              <a:rPr lang="hu-HU" sz="2400" b="1" dirty="0">
                <a:solidFill>
                  <a:srgbClr val="007966"/>
                </a:solidFill>
              </a:rPr>
              <a:t>forrása</a:t>
            </a:r>
            <a:r>
              <a:rPr lang="hu-HU" sz="2400" dirty="0"/>
              <a:t>, hazai támogatási rendszer költségvetése </a:t>
            </a:r>
            <a:r>
              <a:rPr lang="hu-HU" sz="2400" b="1" dirty="0"/>
              <a:t>összesen több, mint </a:t>
            </a:r>
            <a:r>
              <a:rPr lang="hu-HU" sz="2400" b="1" dirty="0">
                <a:solidFill>
                  <a:srgbClr val="007966"/>
                </a:solidFill>
              </a:rPr>
              <a:t>5.300 Mrd Ft </a:t>
            </a:r>
            <a:r>
              <a:rPr lang="hu-HU" sz="2400" dirty="0"/>
              <a:t>(I. pillér 2.400 Mrd Ft; II. pillér (kofinanszírozott) 2.900 Mrd Ft)</a:t>
            </a:r>
            <a:endParaRPr lang="hu-HU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hu-HU" sz="16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 smtClean="0"/>
              <a:t> </a:t>
            </a:r>
            <a:endParaRPr lang="hu-HU" sz="2400" dirty="0"/>
          </a:p>
          <a:p>
            <a:pPr marL="0" indent="0">
              <a:lnSpc>
                <a:spcPct val="170000"/>
              </a:lnSpc>
              <a:buNone/>
            </a:pPr>
            <a:endParaRPr lang="hu-HU" sz="2600" b="0" i="0" u="none" strike="noStrike" baseline="30000" dirty="0">
              <a:solidFill>
                <a:srgbClr val="000000"/>
              </a:solidFill>
              <a:latin typeface="HelveticaNeueLT Pro 45 Lt" panose="020B0403020202020204" pitchFamily="34" charset="-18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xmlns="" id="{3CCB5CCF-1A74-3DF5-52F8-E3AB0BCB4BE9}"/>
              </a:ext>
            </a:extLst>
          </p:cNvPr>
          <p:cNvSpPr txBox="1">
            <a:spLocks/>
          </p:cNvSpPr>
          <p:nvPr/>
        </p:nvSpPr>
        <p:spPr>
          <a:xfrm>
            <a:off x="800100" y="114300"/>
            <a:ext cx="11353800" cy="1009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3200" dirty="0" smtClean="0">
                <a:solidFill>
                  <a:prstClr val="white"/>
                </a:solidFill>
                <a:latin typeface="HelveticaNeueLT Pro 55 Roman"/>
                <a:cs typeface="Arial" panose="020B0604020202020204" pitchFamily="34" charset="0"/>
              </a:rPr>
              <a:t>KAP Stratégiai Terv</a:t>
            </a:r>
          </a:p>
        </p:txBody>
      </p:sp>
    </p:spTree>
    <p:extLst>
      <p:ext uri="{BB962C8B-B14F-4D97-AF65-F5344CB8AC3E}">
        <p14:creationId xmlns:p14="http://schemas.microsoft.com/office/powerpoint/2010/main" val="31046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xmlns="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52931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>
                <a:solidFill>
                  <a:prstClr val="white"/>
                </a:solidFill>
                <a:latin typeface="HelveticaNeueLT Pro 55 Roman" panose="020B0604020202020204" pitchFamily="34" charset="-18"/>
              </a:rPr>
              <a:t>Új KAP II. pillér: gazdaságfejlesztési intézkedések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270453"/>
            <a:ext cx="12192000" cy="518201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hu-HU" sz="2600" dirty="0" smtClean="0"/>
              <a:t>A </a:t>
            </a:r>
            <a:r>
              <a:rPr lang="hu-HU" sz="2600" dirty="0"/>
              <a:t>forrás </a:t>
            </a:r>
            <a:r>
              <a:rPr lang="hu-HU" sz="2600" dirty="0" smtClean="0"/>
              <a:t>felét </a:t>
            </a:r>
            <a:r>
              <a:rPr lang="hu-HU" sz="2600" dirty="0"/>
              <a:t>gazdaságfejlesztésre </a:t>
            </a:r>
            <a:r>
              <a:rPr lang="hu-HU" sz="2600" dirty="0" smtClean="0"/>
              <a:t>tudjuk fordítani: </a:t>
            </a:r>
            <a:r>
              <a:rPr lang="hu-HU" sz="2600" b="1" dirty="0"/>
              <a:t>52</a:t>
            </a:r>
            <a:r>
              <a:rPr lang="hu-HU" sz="2600" b="1" dirty="0" smtClean="0"/>
              <a:t>%.</a:t>
            </a:r>
            <a:endParaRPr lang="hu-HU" sz="2600" dirty="0"/>
          </a:p>
          <a:p>
            <a:pPr>
              <a:spcBef>
                <a:spcPts val="600"/>
              </a:spcBef>
            </a:pPr>
            <a:r>
              <a:rPr lang="hu-HU" sz="2600" b="1" dirty="0"/>
              <a:t>21</a:t>
            </a:r>
            <a:r>
              <a:rPr lang="hu-HU" sz="2600" dirty="0"/>
              <a:t> beavatkozással, közel </a:t>
            </a:r>
            <a:r>
              <a:rPr lang="hu-HU" sz="2600" b="1" dirty="0"/>
              <a:t>1500 milliárd </a:t>
            </a:r>
            <a:r>
              <a:rPr lang="hu-HU" sz="2600" dirty="0"/>
              <a:t>forintot </a:t>
            </a:r>
            <a:r>
              <a:rPr lang="hu-HU" sz="2600" dirty="0" smtClean="0"/>
              <a:t>tervezünk felhasználni. </a:t>
            </a:r>
            <a:endParaRPr lang="hu-HU" sz="2600" dirty="0"/>
          </a:p>
          <a:p>
            <a:pPr>
              <a:spcBef>
                <a:spcPts val="600"/>
              </a:spcBef>
            </a:pPr>
            <a:r>
              <a:rPr lang="hu-HU" sz="2600" b="1" dirty="0" smtClean="0"/>
              <a:t>Gazdaságfejlesztési </a:t>
            </a:r>
            <a:r>
              <a:rPr lang="hu-HU" sz="2600" b="1" dirty="0"/>
              <a:t>intézkedések</a:t>
            </a:r>
            <a:r>
              <a:rPr lang="hu-HU" sz="2600" dirty="0"/>
              <a:t>:</a:t>
            </a:r>
          </a:p>
          <a:p>
            <a:pPr lvl="1"/>
            <a:r>
              <a:rPr lang="hu-HU" sz="2600" dirty="0"/>
              <a:t>6 </a:t>
            </a:r>
            <a:r>
              <a:rPr lang="hu-HU" sz="2600" b="1" dirty="0"/>
              <a:t>mezőgazdasági </a:t>
            </a:r>
            <a:r>
              <a:rPr lang="hu-HU" sz="2600" dirty="0"/>
              <a:t>üzemek fejlesztésével (forrás 26%-a), </a:t>
            </a:r>
          </a:p>
          <a:p>
            <a:pPr lvl="1"/>
            <a:r>
              <a:rPr lang="hu-HU" sz="2600" dirty="0"/>
              <a:t>2 </a:t>
            </a:r>
            <a:r>
              <a:rPr lang="hu-HU" sz="2600" b="1" dirty="0" smtClean="0"/>
              <a:t>élelmiszer-feldolgozás</a:t>
            </a:r>
            <a:r>
              <a:rPr lang="hu-HU" sz="2600" dirty="0" smtClean="0"/>
              <a:t> </a:t>
            </a:r>
            <a:r>
              <a:rPr lang="hu-HU" sz="2600" dirty="0"/>
              <a:t>fejlesztésével (forrás 17%-a), </a:t>
            </a:r>
          </a:p>
          <a:p>
            <a:pPr lvl="1"/>
            <a:r>
              <a:rPr lang="hu-HU" sz="2600" dirty="0"/>
              <a:t>8 </a:t>
            </a:r>
            <a:r>
              <a:rPr lang="hu-HU" sz="2600" b="1" dirty="0"/>
              <a:t>vállalkozásfejlesztéssel és a generációs </a:t>
            </a:r>
            <a:r>
              <a:rPr lang="hu-HU" sz="2600" dirty="0"/>
              <a:t>megújulás támogatásával (forrás 7%-a), </a:t>
            </a:r>
          </a:p>
          <a:p>
            <a:pPr lvl="1"/>
            <a:r>
              <a:rPr lang="hu-HU" sz="2600" dirty="0"/>
              <a:t>2 </a:t>
            </a:r>
            <a:r>
              <a:rPr lang="hu-HU" sz="2600" b="1" dirty="0"/>
              <a:t>mezőgazdasági vízgazdálkodással </a:t>
            </a:r>
            <a:r>
              <a:rPr lang="hu-HU" sz="2600" dirty="0"/>
              <a:t>(forrás 2%-a) és </a:t>
            </a:r>
          </a:p>
          <a:p>
            <a:pPr lvl="1"/>
            <a:r>
              <a:rPr lang="hu-HU" sz="2600" dirty="0"/>
              <a:t>3 </a:t>
            </a:r>
            <a:r>
              <a:rPr lang="hu-HU" sz="2600" b="1" dirty="0"/>
              <a:t>kockázatkezelési</a:t>
            </a:r>
            <a:r>
              <a:rPr lang="hu-HU" sz="2600" dirty="0"/>
              <a:t> rendszerrel (forrás 1%-a) foglalkozik. </a:t>
            </a:r>
          </a:p>
          <a:p>
            <a:pPr>
              <a:spcBef>
                <a:spcPts val="600"/>
              </a:spcBef>
            </a:pPr>
            <a:r>
              <a:rPr lang="hu-HU" sz="2600" b="1" dirty="0"/>
              <a:t>Új intézkedések elsősorban a vállalkozásfejlesztés és generációs megújulás területén</a:t>
            </a:r>
            <a:r>
              <a:rPr lang="hu-HU" sz="2600" dirty="0"/>
              <a:t>:</a:t>
            </a:r>
          </a:p>
          <a:p>
            <a:pPr lvl="1"/>
            <a:r>
              <a:rPr lang="hu-HU" sz="2200" dirty="0"/>
              <a:t>RD06: Generációs megújulás fiatal mezőgazdasági termelők gazdaságátvevő támogatásával</a:t>
            </a:r>
          </a:p>
          <a:p>
            <a:pPr lvl="1"/>
            <a:r>
              <a:rPr lang="hu-HU" sz="2200" dirty="0"/>
              <a:t>RD07: Generációs megújulás a gazdaság átadó együttműködés alapú támogatásával</a:t>
            </a:r>
          </a:p>
          <a:p>
            <a:pPr lvl="1"/>
            <a:r>
              <a:rPr lang="hu-HU" sz="2200" dirty="0"/>
              <a:t>RD08: Generációs megújulás induló vidéki és fiatal erdőgazdálkodó vállalkozók  támogatásával</a:t>
            </a:r>
          </a:p>
          <a:p>
            <a:pPr lvl="1"/>
            <a:r>
              <a:rPr lang="hu-HU" sz="2200" dirty="0"/>
              <a:t>RD09b: Díszkertészeti ágazat kisvállalkozásainak támogatása</a:t>
            </a:r>
          </a:p>
        </p:txBody>
      </p:sp>
    </p:spTree>
    <p:extLst>
      <p:ext uri="{BB962C8B-B14F-4D97-AF65-F5344CB8AC3E}">
        <p14:creationId xmlns:p14="http://schemas.microsoft.com/office/powerpoint/2010/main" val="10666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19362" y="1238865"/>
            <a:ext cx="11670890" cy="501563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/>
              <a:t>2022. júliusától 2023. április közepéig </a:t>
            </a:r>
            <a:r>
              <a:rPr lang="hu-HU" sz="2400" dirty="0" smtClean="0"/>
              <a:t>készültek el a </a:t>
            </a:r>
            <a:r>
              <a:rPr lang="hu-HU" sz="2400" b="1" dirty="0" smtClean="0"/>
              <a:t>végrehajtást</a:t>
            </a:r>
            <a:r>
              <a:rPr lang="hu-HU" sz="2400" dirty="0" smtClean="0"/>
              <a:t> szolgáló első törvényi, kormány- és miniszteri rendeleti szintű </a:t>
            </a:r>
            <a:r>
              <a:rPr lang="hu-HU" sz="2400" b="1" dirty="0" smtClean="0"/>
              <a:t>jogszabályok.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Első </a:t>
            </a:r>
            <a:r>
              <a:rPr lang="hu-HU" sz="2400" dirty="0"/>
              <a:t>szakaszban, 2023 április végétől június elejéig az egységes kérelem gazdálkodók általi benyújtásával és a közvetlen terület- és állatalapú támogatások gazdálkodók általi igénylésével </a:t>
            </a:r>
            <a:r>
              <a:rPr lang="hu-HU" sz="2400" b="1" dirty="0"/>
              <a:t>sikeresen lezajlott az új agrártámogatási rendszer elindítása</a:t>
            </a:r>
            <a:r>
              <a:rPr lang="hu-HU" sz="2400" dirty="0"/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Eljött </a:t>
            </a:r>
            <a:r>
              <a:rPr lang="hu-HU" sz="2400" dirty="0"/>
              <a:t>az ideje, hogy elindítsuk Stratégiai Tervünk végrehajtásának újabb szakaszát, amely a 2027-ig közel 2.900 milliárd forintnyi agrár- és vidékfejlesztési forrás felhasználását nyitja meg a magyar agrárium és vidék számára</a:t>
            </a:r>
            <a:r>
              <a:rPr lang="hu-HU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/>
              <a:t>2024 elejétől megkezdődik az új agrár- és vidékfejlesztési pályázati felhívások és támogatási jogcímek meghirdetése, melynek 69 kiírásból álló 2024. évi tervezett menetrendjét </a:t>
            </a:r>
            <a:r>
              <a:rPr lang="hu-HU" sz="2400" b="1" dirty="0" smtClean="0"/>
              <a:t>az Agrárminisztérium megjelentette.</a:t>
            </a:r>
            <a:r>
              <a:rPr lang="hu-HU" sz="2400" dirty="0" smtClean="0"/>
              <a:t> </a:t>
            </a: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19362" y="0"/>
            <a:ext cx="7793927" cy="12388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+mn-lt"/>
              </a:rPr>
              <a:t>KAP Stratégiai Terv II. pillér: pályázati menetren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181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1073</TotalTime>
  <Words>1577</Words>
  <Application>Microsoft Office PowerPoint</Application>
  <PresentationFormat>Szélesvásznú</PresentationFormat>
  <Paragraphs>174</Paragraphs>
  <Slides>13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7</vt:i4>
      </vt:variant>
      <vt:variant>
        <vt:lpstr>Diacímek</vt:lpstr>
      </vt:variant>
      <vt:variant>
        <vt:i4>13</vt:i4>
      </vt:variant>
    </vt:vector>
  </HeadingPairs>
  <TitlesOfParts>
    <vt:vector size="29" baseType="lpstr">
      <vt:lpstr>Arial</vt:lpstr>
      <vt:lpstr>Calibri</vt:lpstr>
      <vt:lpstr>Calibri Light</vt:lpstr>
      <vt:lpstr>Franklin Gothic Medium (Szövegtörzs)</vt:lpstr>
      <vt:lpstr>HelveticaNeueLT Pro 45 Lt</vt:lpstr>
      <vt:lpstr>HelveticaNeueLT Pro 55 Roman</vt:lpstr>
      <vt:lpstr>Montserrat</vt:lpstr>
      <vt:lpstr>Montserrat SemiBold</vt:lpstr>
      <vt:lpstr>Times New Roman</vt:lpstr>
      <vt:lpstr>6_Office-téma</vt:lpstr>
      <vt:lpstr>8_Office-téma</vt:lpstr>
      <vt:lpstr>4_Office-téma</vt:lpstr>
      <vt:lpstr>5_Office-téma</vt:lpstr>
      <vt:lpstr>1_Office-téma</vt:lpstr>
      <vt:lpstr>2_Office-téma</vt:lpstr>
      <vt:lpstr>9_Office-téma</vt:lpstr>
      <vt:lpstr>Beruházási pályázati felhívások 2024-ben </vt:lpstr>
      <vt:lpstr>Vidékfejlesztési Program eredményei</vt:lpstr>
      <vt:lpstr>Vidékfejlesztési Program eredményei</vt:lpstr>
      <vt:lpstr>PowerPoint bemutató</vt:lpstr>
      <vt:lpstr>PowerPoint bemutató</vt:lpstr>
      <vt:lpstr>2023. január 1-től:   KAP Stratégiai Terv</vt:lpstr>
      <vt:lpstr>PowerPoint bemutató</vt:lpstr>
      <vt:lpstr>PowerPoint bemutató</vt:lpstr>
      <vt:lpstr>KAP Stratégiai Terv II. pillér: pályázati menetrend</vt:lpstr>
      <vt:lpstr>Vidékfejlesztés pályázati menetrend</vt:lpstr>
      <vt:lpstr>PowerPoint bemutató</vt:lpstr>
      <vt:lpstr>PowerPoint bemutató</vt:lpstr>
      <vt:lpstr>Köszönöm a megtisztelő figyelmüket!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Györe Dániel</dc:creator>
  <cp:lastModifiedBy>Fonyódi Cintia</cp:lastModifiedBy>
  <cp:revision>384</cp:revision>
  <cp:lastPrinted>2021-11-11T15:22:20Z</cp:lastPrinted>
  <dcterms:created xsi:type="dcterms:W3CDTF">2018-02-08T11:39:47Z</dcterms:created>
  <dcterms:modified xsi:type="dcterms:W3CDTF">2024-01-25T12:11:57Z</dcterms:modified>
</cp:coreProperties>
</file>