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sldIdLst>
    <p:sldId id="270" r:id="rId2"/>
    <p:sldId id="611" r:id="rId3"/>
    <p:sldId id="613" r:id="rId4"/>
    <p:sldId id="691" r:id="rId5"/>
    <p:sldId id="692" r:id="rId6"/>
    <p:sldId id="694" r:id="rId7"/>
    <p:sldId id="695" r:id="rId8"/>
    <p:sldId id="696" r:id="rId9"/>
    <p:sldId id="697" r:id="rId10"/>
    <p:sldId id="698" r:id="rId11"/>
    <p:sldId id="699" r:id="rId12"/>
    <p:sldId id="702" r:id="rId13"/>
    <p:sldId id="703" r:id="rId14"/>
    <p:sldId id="704" r:id="rId15"/>
    <p:sldId id="705" r:id="rId16"/>
    <p:sldId id="374" r:id="rId17"/>
  </p:sldIdLst>
  <p:sldSz cx="12192000" cy="6858000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hász Anikó dr." initials="JAd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192"/>
    <a:srgbClr val="942EA8"/>
    <a:srgbClr val="7BB849"/>
    <a:srgbClr val="EF8D4B"/>
    <a:srgbClr val="003300"/>
    <a:srgbClr val="E05344"/>
    <a:srgbClr val="F97376"/>
    <a:srgbClr val="EAEAEA"/>
    <a:srgbClr val="AAB0B0"/>
    <a:srgbClr val="A7C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4" autoAdjust="0"/>
    <p:restoredTop sz="88560" autoAdjust="0"/>
  </p:normalViewPr>
  <p:slideViewPr>
    <p:cSldViewPr snapToGrid="0">
      <p:cViewPr varScale="1">
        <p:scale>
          <a:sx n="103" d="100"/>
          <a:sy n="103" d="100"/>
        </p:scale>
        <p:origin x="-8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A5136-DEA5-418E-A9DF-0F853A2A4689}" type="doc">
      <dgm:prSet loTypeId="urn:microsoft.com/office/officeart/2005/8/layout/hProcess7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3B2416C9-5260-4A72-85B3-11E964D18E4F}">
      <dgm:prSet phldrT="[Szöveg]" custT="1"/>
      <dgm:spPr/>
      <dgm:t>
        <a:bodyPr/>
        <a:lstStyle/>
        <a:p>
          <a:r>
            <a:rPr lang="hu-HU" sz="32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</a:p>
      </dgm:t>
    </dgm:pt>
    <dgm:pt modelId="{B144E9CE-11FA-4236-93D2-045FA5E8A536}" type="parTrans" cxnId="{CAC756BD-EB55-43AB-A110-836D28850682}">
      <dgm:prSet/>
      <dgm:spPr/>
      <dgm:t>
        <a:bodyPr/>
        <a:lstStyle/>
        <a:p>
          <a:endParaRPr lang="hu-HU"/>
        </a:p>
      </dgm:t>
    </dgm:pt>
    <dgm:pt modelId="{C917DA56-2C41-4110-B612-83D0C8B1AFE8}" type="sibTrans" cxnId="{CAC756BD-EB55-43AB-A110-836D28850682}">
      <dgm:prSet/>
      <dgm:spPr/>
      <dgm:t>
        <a:bodyPr/>
        <a:lstStyle/>
        <a:p>
          <a:endParaRPr lang="hu-HU"/>
        </a:p>
      </dgm:t>
    </dgm:pt>
    <dgm:pt modelId="{AA79745B-F662-4FD9-9B2F-52828170C1E0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endParaRPr lang="hu-HU" sz="2400" b="1" dirty="0">
            <a:solidFill>
              <a:srgbClr val="00B050"/>
            </a:solidFill>
            <a:latin typeface="+mn-lt"/>
            <a:cs typeface="Calibri Light" panose="020F0302020204030204" pitchFamily="34" charset="0"/>
          </a:endParaRP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1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Agrár-környezetgazdálkodás (AKG)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1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1" dirty="0" err="1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400" b="1" dirty="0">
            <a:solidFill>
              <a:srgbClr val="00B050"/>
            </a:solidFill>
            <a:latin typeface="+mn-lt"/>
            <a:cs typeface="Calibri Light" panose="020F0302020204030204" pitchFamily="34" charset="0"/>
          </a:endParaRP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1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1" dirty="0" err="1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400" b="1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1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</dgm:t>
    </dgm:pt>
    <dgm:pt modelId="{35C8CCC6-D271-4F28-9031-E08ECF056405}" type="parTrans" cxnId="{7A0F3978-46F0-4BE7-AAFF-639053FE7893}">
      <dgm:prSet/>
      <dgm:spPr/>
      <dgm:t>
        <a:bodyPr/>
        <a:lstStyle/>
        <a:p>
          <a:endParaRPr lang="hu-HU"/>
        </a:p>
      </dgm:t>
    </dgm:pt>
    <dgm:pt modelId="{D11AA970-7786-43E0-A719-D650B37F6771}" type="sibTrans" cxnId="{7A0F3978-46F0-4BE7-AAFF-639053FE7893}">
      <dgm:prSet/>
      <dgm:spPr/>
      <dgm:t>
        <a:bodyPr/>
        <a:lstStyle/>
        <a:p>
          <a:endParaRPr lang="hu-HU"/>
        </a:p>
      </dgm:t>
    </dgm:pt>
    <dgm:pt modelId="{25332177-E731-4E9A-AB2F-9DB087EDC6D0}">
      <dgm:prSet phldrT="[Szöveg]" custT="1"/>
      <dgm:spPr/>
      <dgm:t>
        <a:bodyPr/>
        <a:lstStyle/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hu-HU" sz="2200" b="0" u="none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Alap jövedelem támogatás (BISS), </a:t>
          </a:r>
          <a:r>
            <a:rPr lang="hu-HU" sz="2200" b="1" u="none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a támogatható hektár fogalmának bővítése (AÖT) + kondicionalitás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200" b="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Redisztributív</a:t>
          </a:r>
          <a:r>
            <a:rPr lang="hu-HU" sz="22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kifizetés (CRISS)</a:t>
          </a:r>
          <a:endParaRPr lang="hu-HU" sz="2200" b="1" u="none" dirty="0">
            <a:solidFill>
              <a:srgbClr val="00B050"/>
            </a:solidFill>
            <a:latin typeface="+mn-lt"/>
            <a:cs typeface="Calibri Light" panose="020F0302020204030204" pitchFamily="34" charset="0"/>
          </a:endParaRP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1" u="none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Agro-ökológiai Program (AÖP)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Termeléshez kötött támogatások</a:t>
          </a:r>
        </a:p>
      </dgm:t>
    </dgm:pt>
    <dgm:pt modelId="{FB438DEF-5999-4D3D-A409-AB9FE54A4E78}" type="parTrans" cxnId="{9F8B8091-8BA0-4BE7-ABF7-7C332879A232}">
      <dgm:prSet/>
      <dgm:spPr/>
      <dgm:t>
        <a:bodyPr/>
        <a:lstStyle/>
        <a:p>
          <a:endParaRPr lang="hu-HU"/>
        </a:p>
      </dgm:t>
    </dgm:pt>
    <dgm:pt modelId="{0D97CD8B-6778-44B5-BD0C-56DAE594B61E}" type="sibTrans" cxnId="{9F8B8091-8BA0-4BE7-ABF7-7C332879A232}">
      <dgm:prSet/>
      <dgm:spPr/>
      <dgm:t>
        <a:bodyPr/>
        <a:lstStyle/>
        <a:p>
          <a:endParaRPr lang="hu-HU"/>
        </a:p>
      </dgm:t>
    </dgm:pt>
    <dgm:pt modelId="{E2BB41D3-D6E2-4CAB-AAF0-2A3D5497A7E1}">
      <dgm:prSet phldrT="[Szöveg]" custT="1"/>
      <dgm:spPr/>
      <dgm:t>
        <a:bodyPr/>
        <a:lstStyle/>
        <a:p>
          <a:r>
            <a:rPr lang="hu-HU" sz="28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Közvetlen támogatás I. pillér</a:t>
          </a:r>
        </a:p>
      </dgm:t>
    </dgm:pt>
    <dgm:pt modelId="{44DF2BA0-8CDC-4B35-8390-F1CE3423B765}" type="parTrans" cxnId="{922D7E97-1138-47F1-870B-82D732B6104C}">
      <dgm:prSet/>
      <dgm:spPr/>
      <dgm:t>
        <a:bodyPr/>
        <a:lstStyle/>
        <a:p>
          <a:endParaRPr lang="hu-HU"/>
        </a:p>
      </dgm:t>
    </dgm:pt>
    <dgm:pt modelId="{7836827B-9CA1-41A2-9D83-36C8EA7DF876}" type="sibTrans" cxnId="{922D7E97-1138-47F1-870B-82D732B6104C}">
      <dgm:prSet/>
      <dgm:spPr/>
      <dgm:t>
        <a:bodyPr/>
        <a:lstStyle/>
        <a:p>
          <a:endParaRPr lang="hu-HU"/>
        </a:p>
      </dgm:t>
    </dgm:pt>
    <dgm:pt modelId="{E9D912B9-124E-4F52-8F54-8BA0DE9803E3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hu-HU" sz="2800" b="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E111997-84FD-4D28-92B6-9EBA698AF11B}" type="parTrans" cxnId="{BAB3AA5B-F58E-4ADE-8D39-BD37148BF077}">
      <dgm:prSet/>
      <dgm:spPr/>
      <dgm:t>
        <a:bodyPr/>
        <a:lstStyle/>
        <a:p>
          <a:endParaRPr lang="hu-HU"/>
        </a:p>
      </dgm:t>
    </dgm:pt>
    <dgm:pt modelId="{FDF6BBEA-59BE-4120-8E12-03A9EF88B788}" type="sibTrans" cxnId="{BAB3AA5B-F58E-4ADE-8D39-BD37148BF077}">
      <dgm:prSet/>
      <dgm:spPr/>
      <dgm:t>
        <a:bodyPr/>
        <a:lstStyle/>
        <a:p>
          <a:endParaRPr lang="hu-HU"/>
        </a:p>
      </dgm:t>
    </dgm:pt>
    <dgm:pt modelId="{1215E6AA-0CCD-4F6B-8D7D-297EB23E5A58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1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Beruházások</a:t>
          </a:r>
        </a:p>
      </dgm:t>
    </dgm:pt>
    <dgm:pt modelId="{4F6E6D44-4993-4193-90EC-140D4B561DCA}" type="parTrans" cxnId="{C1C51C6D-2927-4877-9D35-B5F10A57A4CC}">
      <dgm:prSet/>
      <dgm:spPr/>
      <dgm:t>
        <a:bodyPr/>
        <a:lstStyle/>
        <a:p>
          <a:endParaRPr lang="hu-HU"/>
        </a:p>
      </dgm:t>
    </dgm:pt>
    <dgm:pt modelId="{54464600-043C-4CBD-9F06-3AAEFB0DE772}" type="sibTrans" cxnId="{C1C51C6D-2927-4877-9D35-B5F10A57A4CC}">
      <dgm:prSet/>
      <dgm:spPr/>
      <dgm:t>
        <a:bodyPr/>
        <a:lstStyle/>
        <a:p>
          <a:endParaRPr lang="hu-HU"/>
        </a:p>
      </dgm:t>
    </dgm:pt>
    <dgm:pt modelId="{27E066F0-FD99-4D66-9593-1B4C16A3B510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</dgm:t>
    </dgm:pt>
    <dgm:pt modelId="{C3376CD8-7FAD-4525-AB42-58114A46B639}" type="parTrans" cxnId="{E6AB8A41-8089-424D-B145-B8A770B45C05}">
      <dgm:prSet/>
      <dgm:spPr/>
      <dgm:t>
        <a:bodyPr/>
        <a:lstStyle/>
        <a:p>
          <a:endParaRPr lang="hu-HU"/>
        </a:p>
      </dgm:t>
    </dgm:pt>
    <dgm:pt modelId="{FF73E0FB-7F23-4270-A837-7846C02BA711}" type="sibTrans" cxnId="{E6AB8A41-8089-424D-B145-B8A770B45C05}">
      <dgm:prSet/>
      <dgm:spPr/>
      <dgm:t>
        <a:bodyPr/>
        <a:lstStyle/>
        <a:p>
          <a:endParaRPr lang="hu-HU"/>
        </a:p>
      </dgm:t>
    </dgm:pt>
    <dgm:pt modelId="{17207C74-E152-4FAB-BCF9-C649B59DFD65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</dgm:t>
    </dgm:pt>
    <dgm:pt modelId="{67387E11-50CE-4B69-8F20-453DCF7E6479}" type="parTrans" cxnId="{B2B14681-7870-4D8D-B790-26D217B94323}">
      <dgm:prSet/>
      <dgm:spPr/>
      <dgm:t>
        <a:bodyPr/>
        <a:lstStyle/>
        <a:p>
          <a:endParaRPr lang="hu-HU"/>
        </a:p>
      </dgm:t>
    </dgm:pt>
    <dgm:pt modelId="{F0204225-AF96-4BB4-9EF0-DE2499905FA7}" type="sibTrans" cxnId="{B2B14681-7870-4D8D-B790-26D217B94323}">
      <dgm:prSet/>
      <dgm:spPr/>
      <dgm:t>
        <a:bodyPr/>
        <a:lstStyle/>
        <a:p>
          <a:endParaRPr lang="hu-HU"/>
        </a:p>
      </dgm:t>
    </dgm:pt>
    <dgm:pt modelId="{5792E6EB-E7FB-4BEE-8CC1-29BC4E398381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1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Tudásátadás és információcsere</a:t>
          </a:r>
        </a:p>
      </dgm:t>
    </dgm:pt>
    <dgm:pt modelId="{0B472BA5-4A05-483A-825F-2B7E3782BEC2}" type="parTrans" cxnId="{FD4A2896-349E-4F79-BF5E-DEE3AE0D3622}">
      <dgm:prSet/>
      <dgm:spPr/>
      <dgm:t>
        <a:bodyPr/>
        <a:lstStyle/>
        <a:p>
          <a:endParaRPr lang="hu-HU"/>
        </a:p>
      </dgm:t>
    </dgm:pt>
    <dgm:pt modelId="{0E68C952-7D64-42E5-A73D-8D32F735B18F}" type="sibTrans" cxnId="{FD4A2896-349E-4F79-BF5E-DEE3AE0D3622}">
      <dgm:prSet/>
      <dgm:spPr/>
      <dgm:t>
        <a:bodyPr/>
        <a:lstStyle/>
        <a:p>
          <a:endParaRPr lang="hu-HU"/>
        </a:p>
      </dgm:t>
    </dgm:pt>
    <dgm:pt modelId="{72FA0973-6E37-45CF-BE55-B27FA7CA500A}" type="pres">
      <dgm:prSet presAssocID="{4D2A5136-DEA5-418E-A9DF-0F853A2A4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23ECBDD-FD05-408A-A833-7491EA34D63D}" type="pres">
      <dgm:prSet presAssocID="{E2BB41D3-D6E2-4CAB-AAF0-2A3D5497A7E1}" presName="compositeNode" presStyleCnt="0">
        <dgm:presLayoutVars>
          <dgm:bulletEnabled val="1"/>
        </dgm:presLayoutVars>
      </dgm:prSet>
      <dgm:spPr/>
    </dgm:pt>
    <dgm:pt modelId="{91D147F9-886D-4E53-8321-9A6DDAF5CD27}" type="pres">
      <dgm:prSet presAssocID="{E2BB41D3-D6E2-4CAB-AAF0-2A3D5497A7E1}" presName="bgRect" presStyleLbl="node1" presStyleIdx="0" presStyleCnt="2" custScaleX="97221" custScaleY="100000" custLinFactNeighborX="-65" custLinFactNeighborY="176"/>
      <dgm:spPr/>
      <dgm:t>
        <a:bodyPr/>
        <a:lstStyle/>
        <a:p>
          <a:endParaRPr lang="hu-HU"/>
        </a:p>
      </dgm:t>
    </dgm:pt>
    <dgm:pt modelId="{4467212A-F763-47C0-9E8C-C13AB3D5D9EE}" type="pres">
      <dgm:prSet presAssocID="{E2BB41D3-D6E2-4CAB-AAF0-2A3D5497A7E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13F339-9AB2-4182-AA8C-455AF31710D4}" type="pres">
      <dgm:prSet presAssocID="{E2BB41D3-D6E2-4CAB-AAF0-2A3D5497A7E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EB1BE2-34DA-4027-AEF9-C138306668F6}" type="pres">
      <dgm:prSet presAssocID="{7836827B-9CA1-41A2-9D83-36C8EA7DF876}" presName="hSp" presStyleCnt="0"/>
      <dgm:spPr/>
    </dgm:pt>
    <dgm:pt modelId="{A212DB90-AC5C-4254-84E9-8B05F4A5D75E}" type="pres">
      <dgm:prSet presAssocID="{7836827B-9CA1-41A2-9D83-36C8EA7DF876}" presName="vProcSp" presStyleCnt="0"/>
      <dgm:spPr/>
    </dgm:pt>
    <dgm:pt modelId="{708362AF-47FA-4825-9DC8-07EEFB86E225}" type="pres">
      <dgm:prSet presAssocID="{7836827B-9CA1-41A2-9D83-36C8EA7DF876}" presName="vSp1" presStyleCnt="0"/>
      <dgm:spPr/>
    </dgm:pt>
    <dgm:pt modelId="{F1E93752-5EEF-4ABB-A148-7FC679D7A4B6}" type="pres">
      <dgm:prSet presAssocID="{7836827B-9CA1-41A2-9D83-36C8EA7DF876}" presName="simulatedConn" presStyleLbl="solidFgAcc1" presStyleIdx="0" presStyleCnt="1" custLinFactNeighborX="1001" custLinFactNeighborY="-59470"/>
      <dgm:spPr>
        <a:noFill/>
        <a:ln>
          <a:noFill/>
        </a:ln>
      </dgm:spPr>
    </dgm:pt>
    <dgm:pt modelId="{9FE169D7-1E74-4621-9069-50F07FE1833F}" type="pres">
      <dgm:prSet presAssocID="{7836827B-9CA1-41A2-9D83-36C8EA7DF876}" presName="vSp2" presStyleCnt="0"/>
      <dgm:spPr/>
    </dgm:pt>
    <dgm:pt modelId="{9E1AF157-8326-4B91-B8C7-0B187E591B02}" type="pres">
      <dgm:prSet presAssocID="{7836827B-9CA1-41A2-9D83-36C8EA7DF876}" presName="sibTrans" presStyleCnt="0"/>
      <dgm:spPr/>
    </dgm:pt>
    <dgm:pt modelId="{06D0E180-F02A-4C7D-84DA-B0881C03FFBC}" type="pres">
      <dgm:prSet presAssocID="{3B2416C9-5260-4A72-85B3-11E964D18E4F}" presName="compositeNode" presStyleCnt="0">
        <dgm:presLayoutVars>
          <dgm:bulletEnabled val="1"/>
        </dgm:presLayoutVars>
      </dgm:prSet>
      <dgm:spPr/>
    </dgm:pt>
    <dgm:pt modelId="{4FFF5041-A3AB-4000-B7B8-957227AB3A29}" type="pres">
      <dgm:prSet presAssocID="{3B2416C9-5260-4A72-85B3-11E964D18E4F}" presName="bgRect" presStyleLbl="node1" presStyleIdx="1" presStyleCnt="2" custScaleX="117953" custScaleY="100000" custLinFactNeighborX="-136"/>
      <dgm:spPr/>
      <dgm:t>
        <a:bodyPr/>
        <a:lstStyle/>
        <a:p>
          <a:endParaRPr lang="hu-HU"/>
        </a:p>
      </dgm:t>
    </dgm:pt>
    <dgm:pt modelId="{A8E9AA67-C5A8-4C8D-B44F-AC80880D72D8}" type="pres">
      <dgm:prSet presAssocID="{3B2416C9-5260-4A72-85B3-11E964D18E4F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F0B389-F70C-4748-80D2-2B5C80A3B2D5}" type="pres">
      <dgm:prSet presAssocID="{3B2416C9-5260-4A72-85B3-11E964D18E4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655BF38-AFA5-49B6-BFE0-307A9EFBD808}" type="presOf" srcId="{AA79745B-F662-4FD9-9B2F-52828170C1E0}" destId="{92F0B389-F70C-4748-80D2-2B5C80A3B2D5}" srcOrd="0" destOrd="0" presId="urn:microsoft.com/office/officeart/2005/8/layout/hProcess7"/>
    <dgm:cxn modelId="{BAB3AA5B-F58E-4ADE-8D39-BD37148BF077}" srcId="{3B2416C9-5260-4A72-85B3-11E964D18E4F}" destId="{E9D912B9-124E-4F52-8F54-8BA0DE9803E3}" srcOrd="5" destOrd="0" parTransId="{BE111997-84FD-4D28-92B6-9EBA698AF11B}" sibTransId="{FDF6BBEA-59BE-4120-8E12-03A9EF88B788}"/>
    <dgm:cxn modelId="{922D7E97-1138-47F1-870B-82D732B6104C}" srcId="{4D2A5136-DEA5-418E-A9DF-0F853A2A4689}" destId="{E2BB41D3-D6E2-4CAB-AAF0-2A3D5497A7E1}" srcOrd="0" destOrd="0" parTransId="{44DF2BA0-8CDC-4B35-8390-F1CE3423B765}" sibTransId="{7836827B-9CA1-41A2-9D83-36C8EA7DF876}"/>
    <dgm:cxn modelId="{FD4A2896-349E-4F79-BF5E-DEE3AE0D3622}" srcId="{3B2416C9-5260-4A72-85B3-11E964D18E4F}" destId="{5792E6EB-E7FB-4BEE-8CC1-29BC4E398381}" srcOrd="4" destOrd="0" parTransId="{0B472BA5-4A05-483A-825F-2B7E3782BEC2}" sibTransId="{0E68C952-7D64-42E5-A73D-8D32F735B18F}"/>
    <dgm:cxn modelId="{B678C664-6522-46A9-B5FE-548268459130}" type="presOf" srcId="{4D2A5136-DEA5-418E-A9DF-0F853A2A4689}" destId="{72FA0973-6E37-45CF-BE55-B27FA7CA500A}" srcOrd="0" destOrd="0" presId="urn:microsoft.com/office/officeart/2005/8/layout/hProcess7"/>
    <dgm:cxn modelId="{7A0F3978-46F0-4BE7-AAFF-639053FE7893}" srcId="{3B2416C9-5260-4A72-85B3-11E964D18E4F}" destId="{AA79745B-F662-4FD9-9B2F-52828170C1E0}" srcOrd="0" destOrd="0" parTransId="{35C8CCC6-D271-4F28-9031-E08ECF056405}" sibTransId="{D11AA970-7786-43E0-A719-D650B37F6771}"/>
    <dgm:cxn modelId="{9F8B8091-8BA0-4BE7-ABF7-7C332879A232}" srcId="{E2BB41D3-D6E2-4CAB-AAF0-2A3D5497A7E1}" destId="{25332177-E731-4E9A-AB2F-9DB087EDC6D0}" srcOrd="0" destOrd="0" parTransId="{FB438DEF-5999-4D3D-A409-AB9FE54A4E78}" sibTransId="{0D97CD8B-6778-44B5-BD0C-56DAE594B61E}"/>
    <dgm:cxn modelId="{21322BE2-A7E7-4D6E-940C-46C81EE003FD}" type="presOf" srcId="{5792E6EB-E7FB-4BEE-8CC1-29BC4E398381}" destId="{92F0B389-F70C-4748-80D2-2B5C80A3B2D5}" srcOrd="0" destOrd="4" presId="urn:microsoft.com/office/officeart/2005/8/layout/hProcess7"/>
    <dgm:cxn modelId="{F1323007-5162-4637-BB77-5D0236A3AF96}" type="presOf" srcId="{3B2416C9-5260-4A72-85B3-11E964D18E4F}" destId="{4FFF5041-A3AB-4000-B7B8-957227AB3A29}" srcOrd="0" destOrd="0" presId="urn:microsoft.com/office/officeart/2005/8/layout/hProcess7"/>
    <dgm:cxn modelId="{66CF639D-6389-4EF7-9604-769B060504C8}" type="presOf" srcId="{E2BB41D3-D6E2-4CAB-AAF0-2A3D5497A7E1}" destId="{4467212A-F763-47C0-9E8C-C13AB3D5D9EE}" srcOrd="1" destOrd="0" presId="urn:microsoft.com/office/officeart/2005/8/layout/hProcess7"/>
    <dgm:cxn modelId="{E6AB8A41-8089-424D-B145-B8A770B45C05}" srcId="{3B2416C9-5260-4A72-85B3-11E964D18E4F}" destId="{27E066F0-FD99-4D66-9593-1B4C16A3B510}" srcOrd="2" destOrd="0" parTransId="{C3376CD8-7FAD-4525-AB42-58114A46B639}" sibTransId="{FF73E0FB-7F23-4270-A837-7846C02BA711}"/>
    <dgm:cxn modelId="{AFDA77C5-B8BC-488A-9293-F35E8A4B301C}" type="presOf" srcId="{E2BB41D3-D6E2-4CAB-AAF0-2A3D5497A7E1}" destId="{91D147F9-886D-4E53-8321-9A6DDAF5CD27}" srcOrd="0" destOrd="0" presId="urn:microsoft.com/office/officeart/2005/8/layout/hProcess7"/>
    <dgm:cxn modelId="{F9D18527-58E9-4D5F-B900-E50CBDC2ED80}" type="presOf" srcId="{1215E6AA-0CCD-4F6B-8D7D-297EB23E5A58}" destId="{92F0B389-F70C-4748-80D2-2B5C80A3B2D5}" srcOrd="0" destOrd="1" presId="urn:microsoft.com/office/officeart/2005/8/layout/hProcess7"/>
    <dgm:cxn modelId="{5AC2DCB6-23B7-4F6B-9FD0-743D2076A5C7}" type="presOf" srcId="{3B2416C9-5260-4A72-85B3-11E964D18E4F}" destId="{A8E9AA67-C5A8-4C8D-B44F-AC80880D72D8}" srcOrd="1" destOrd="0" presId="urn:microsoft.com/office/officeart/2005/8/layout/hProcess7"/>
    <dgm:cxn modelId="{CAC756BD-EB55-43AB-A110-836D28850682}" srcId="{4D2A5136-DEA5-418E-A9DF-0F853A2A4689}" destId="{3B2416C9-5260-4A72-85B3-11E964D18E4F}" srcOrd="1" destOrd="0" parTransId="{B144E9CE-11FA-4236-93D2-045FA5E8A536}" sibTransId="{C917DA56-2C41-4110-B612-83D0C8B1AFE8}"/>
    <dgm:cxn modelId="{B2B14681-7870-4D8D-B790-26D217B94323}" srcId="{3B2416C9-5260-4A72-85B3-11E964D18E4F}" destId="{17207C74-E152-4FAB-BCF9-C649B59DFD65}" srcOrd="3" destOrd="0" parTransId="{67387E11-50CE-4B69-8F20-453DCF7E6479}" sibTransId="{F0204225-AF96-4BB4-9EF0-DE2499905FA7}"/>
    <dgm:cxn modelId="{C1C51C6D-2927-4877-9D35-B5F10A57A4CC}" srcId="{3B2416C9-5260-4A72-85B3-11E964D18E4F}" destId="{1215E6AA-0CCD-4F6B-8D7D-297EB23E5A58}" srcOrd="1" destOrd="0" parTransId="{4F6E6D44-4993-4193-90EC-140D4B561DCA}" sibTransId="{54464600-043C-4CBD-9F06-3AAEFB0DE772}"/>
    <dgm:cxn modelId="{292DC128-72CE-41F9-BC40-248FC0849A28}" type="presOf" srcId="{E9D912B9-124E-4F52-8F54-8BA0DE9803E3}" destId="{92F0B389-F70C-4748-80D2-2B5C80A3B2D5}" srcOrd="0" destOrd="5" presId="urn:microsoft.com/office/officeart/2005/8/layout/hProcess7"/>
    <dgm:cxn modelId="{E919CC08-F6FC-4F1E-AB07-B14E97924981}" type="presOf" srcId="{27E066F0-FD99-4D66-9593-1B4C16A3B510}" destId="{92F0B389-F70C-4748-80D2-2B5C80A3B2D5}" srcOrd="0" destOrd="2" presId="urn:microsoft.com/office/officeart/2005/8/layout/hProcess7"/>
    <dgm:cxn modelId="{42F6F5B0-6379-4FEC-B947-AFD156C7E852}" type="presOf" srcId="{17207C74-E152-4FAB-BCF9-C649B59DFD65}" destId="{92F0B389-F70C-4748-80D2-2B5C80A3B2D5}" srcOrd="0" destOrd="3" presId="urn:microsoft.com/office/officeart/2005/8/layout/hProcess7"/>
    <dgm:cxn modelId="{F4E00EDA-4F3E-4A43-BE2E-900A97E0119C}" type="presOf" srcId="{25332177-E731-4E9A-AB2F-9DB087EDC6D0}" destId="{5A13F339-9AB2-4182-AA8C-455AF31710D4}" srcOrd="0" destOrd="0" presId="urn:microsoft.com/office/officeart/2005/8/layout/hProcess7"/>
    <dgm:cxn modelId="{90D18D78-9A27-4DD4-989D-2FFE4E4F8FC9}" type="presParOf" srcId="{72FA0973-6E37-45CF-BE55-B27FA7CA500A}" destId="{F23ECBDD-FD05-408A-A833-7491EA34D63D}" srcOrd="0" destOrd="0" presId="urn:microsoft.com/office/officeart/2005/8/layout/hProcess7"/>
    <dgm:cxn modelId="{801FCFA2-FBE8-4705-8DE4-93E06A64F934}" type="presParOf" srcId="{F23ECBDD-FD05-408A-A833-7491EA34D63D}" destId="{91D147F9-886D-4E53-8321-9A6DDAF5CD27}" srcOrd="0" destOrd="0" presId="urn:microsoft.com/office/officeart/2005/8/layout/hProcess7"/>
    <dgm:cxn modelId="{BC935F1C-F33F-455A-B2AB-3EBCFD4E5808}" type="presParOf" srcId="{F23ECBDD-FD05-408A-A833-7491EA34D63D}" destId="{4467212A-F763-47C0-9E8C-C13AB3D5D9EE}" srcOrd="1" destOrd="0" presId="urn:microsoft.com/office/officeart/2005/8/layout/hProcess7"/>
    <dgm:cxn modelId="{8D6377C4-4849-4C6D-B1E2-5314DF58593E}" type="presParOf" srcId="{F23ECBDD-FD05-408A-A833-7491EA34D63D}" destId="{5A13F339-9AB2-4182-AA8C-455AF31710D4}" srcOrd="2" destOrd="0" presId="urn:microsoft.com/office/officeart/2005/8/layout/hProcess7"/>
    <dgm:cxn modelId="{73879E56-242D-41AB-8436-705B8F7C7BD8}" type="presParOf" srcId="{72FA0973-6E37-45CF-BE55-B27FA7CA500A}" destId="{84EB1BE2-34DA-4027-AEF9-C138306668F6}" srcOrd="1" destOrd="0" presId="urn:microsoft.com/office/officeart/2005/8/layout/hProcess7"/>
    <dgm:cxn modelId="{3254FD87-1063-4DC2-B6ED-D853C5E66E95}" type="presParOf" srcId="{72FA0973-6E37-45CF-BE55-B27FA7CA500A}" destId="{A212DB90-AC5C-4254-84E9-8B05F4A5D75E}" srcOrd="2" destOrd="0" presId="urn:microsoft.com/office/officeart/2005/8/layout/hProcess7"/>
    <dgm:cxn modelId="{256D7F2C-9912-4EA9-8E5D-21D05F6EBC96}" type="presParOf" srcId="{A212DB90-AC5C-4254-84E9-8B05F4A5D75E}" destId="{708362AF-47FA-4825-9DC8-07EEFB86E225}" srcOrd="0" destOrd="0" presId="urn:microsoft.com/office/officeart/2005/8/layout/hProcess7"/>
    <dgm:cxn modelId="{7B4EBDE9-D4F8-4D63-B45B-558D5FA9475C}" type="presParOf" srcId="{A212DB90-AC5C-4254-84E9-8B05F4A5D75E}" destId="{F1E93752-5EEF-4ABB-A148-7FC679D7A4B6}" srcOrd="1" destOrd="0" presId="urn:microsoft.com/office/officeart/2005/8/layout/hProcess7"/>
    <dgm:cxn modelId="{19671DA9-E636-4F98-B183-1FCF64344FB1}" type="presParOf" srcId="{A212DB90-AC5C-4254-84E9-8B05F4A5D75E}" destId="{9FE169D7-1E74-4621-9069-50F07FE1833F}" srcOrd="2" destOrd="0" presId="urn:microsoft.com/office/officeart/2005/8/layout/hProcess7"/>
    <dgm:cxn modelId="{72D5D0F8-5D8D-42D2-8CD6-063C8E73C418}" type="presParOf" srcId="{72FA0973-6E37-45CF-BE55-B27FA7CA500A}" destId="{9E1AF157-8326-4B91-B8C7-0B187E591B02}" srcOrd="3" destOrd="0" presId="urn:microsoft.com/office/officeart/2005/8/layout/hProcess7"/>
    <dgm:cxn modelId="{084FA302-FAFD-461B-8D0F-93E325E78AF0}" type="presParOf" srcId="{72FA0973-6E37-45CF-BE55-B27FA7CA500A}" destId="{06D0E180-F02A-4C7D-84DA-B0881C03FFBC}" srcOrd="4" destOrd="0" presId="urn:microsoft.com/office/officeart/2005/8/layout/hProcess7"/>
    <dgm:cxn modelId="{29244739-D21B-4FE3-80E2-B9816ED001F9}" type="presParOf" srcId="{06D0E180-F02A-4C7D-84DA-B0881C03FFBC}" destId="{4FFF5041-A3AB-4000-B7B8-957227AB3A29}" srcOrd="0" destOrd="0" presId="urn:microsoft.com/office/officeart/2005/8/layout/hProcess7"/>
    <dgm:cxn modelId="{16851B3C-0220-4637-AACC-3AA21A0650A3}" type="presParOf" srcId="{06D0E180-F02A-4C7D-84DA-B0881C03FFBC}" destId="{A8E9AA67-C5A8-4C8D-B44F-AC80880D72D8}" srcOrd="1" destOrd="0" presId="urn:microsoft.com/office/officeart/2005/8/layout/hProcess7"/>
    <dgm:cxn modelId="{B2D0444B-013D-4769-8303-9D3CA245184C}" type="presParOf" srcId="{06D0E180-F02A-4C7D-84DA-B0881C03FFBC}" destId="{92F0B389-F70C-4748-80D2-2B5C80A3B2D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9FE49F-A508-4323-A2D3-BE74D7F536C8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61C43399-CCFE-4BE0-80B9-752BB129DF65}">
      <dgm:prSet phldrT="[Szöveg]" custT="1"/>
      <dgm:spPr>
        <a:solidFill>
          <a:srgbClr val="77933C"/>
        </a:solidFill>
      </dgm:spPr>
      <dgm:t>
        <a:bodyPr/>
        <a:lstStyle/>
        <a:p>
          <a:r>
            <a:rPr lang="hu-HU" sz="1800" dirty="0"/>
            <a:t>I-II. pillér: Támogatható terület fogalmának bővítése</a:t>
          </a:r>
        </a:p>
      </dgm:t>
    </dgm:pt>
    <dgm:pt modelId="{2702F952-C4D0-4692-898D-A7B1CDB4E5D1}" type="parTrans" cxnId="{03EB17BB-1F68-40E8-8FB7-DC59FBA72C4B}">
      <dgm:prSet/>
      <dgm:spPr/>
      <dgm:t>
        <a:bodyPr/>
        <a:lstStyle/>
        <a:p>
          <a:endParaRPr lang="hu-HU"/>
        </a:p>
      </dgm:t>
    </dgm:pt>
    <dgm:pt modelId="{67C78912-AEAE-495C-860D-73F7BDC3DD09}" type="sibTrans" cxnId="{03EB17BB-1F68-40E8-8FB7-DC59FBA72C4B}">
      <dgm:prSet/>
      <dgm:spPr/>
      <dgm:t>
        <a:bodyPr/>
        <a:lstStyle/>
        <a:p>
          <a:endParaRPr lang="hu-HU"/>
        </a:p>
      </dgm:t>
    </dgm:pt>
    <dgm:pt modelId="{ABF84C36-F060-4C55-9870-25734D00609B}">
      <dgm:prSet phldrT="[Szöveg]" custT="1"/>
      <dgm:spPr>
        <a:solidFill>
          <a:srgbClr val="77933C"/>
        </a:solidFill>
      </dgm:spPr>
      <dgm:t>
        <a:bodyPr/>
        <a:lstStyle/>
        <a:p>
          <a:r>
            <a:rPr lang="hu-HU" sz="1800" dirty="0"/>
            <a:t>I. pillér Zöld előírások: </a:t>
          </a:r>
          <a:r>
            <a:rPr lang="hu-HU" sz="1800" dirty="0" err="1"/>
            <a:t>Agro</a:t>
          </a:r>
          <a:r>
            <a:rPr lang="hu-HU" sz="1800" dirty="0"/>
            <a:t>-ökológiai program (AÖP)</a:t>
          </a:r>
        </a:p>
      </dgm:t>
    </dgm:pt>
    <dgm:pt modelId="{020160A8-02A5-43DE-9C07-CF6B494D193C}" type="parTrans" cxnId="{37895AEA-9D80-4969-8674-CC5CA8A59F50}">
      <dgm:prSet/>
      <dgm:spPr/>
      <dgm:t>
        <a:bodyPr/>
        <a:lstStyle/>
        <a:p>
          <a:endParaRPr lang="hu-HU"/>
        </a:p>
      </dgm:t>
    </dgm:pt>
    <dgm:pt modelId="{2C396735-B3D1-4DDE-ABFA-D0831940F723}" type="sibTrans" cxnId="{37895AEA-9D80-4969-8674-CC5CA8A59F50}">
      <dgm:prSet/>
      <dgm:spPr/>
      <dgm:t>
        <a:bodyPr/>
        <a:lstStyle/>
        <a:p>
          <a:endParaRPr lang="hu-HU"/>
        </a:p>
      </dgm:t>
    </dgm:pt>
    <dgm:pt modelId="{F5B41B47-5D3B-4E9A-8425-F60ED5DAB848}">
      <dgm:prSet custT="1"/>
      <dgm:spPr>
        <a:solidFill>
          <a:srgbClr val="77933C"/>
        </a:solidFill>
      </dgm:spPr>
      <dgm:t>
        <a:bodyPr/>
        <a:lstStyle/>
        <a:p>
          <a:endParaRPr lang="hu-HU" sz="1800" dirty="0"/>
        </a:p>
        <a:p>
          <a:r>
            <a:rPr lang="hu-HU" sz="1800" dirty="0"/>
            <a:t>II. pillér Zöld növény előírások: AKG, ÖKO, </a:t>
          </a:r>
          <a:r>
            <a:rPr lang="hu-HU" sz="1800" dirty="0" err="1"/>
            <a:t>Natura</a:t>
          </a:r>
          <a:r>
            <a:rPr lang="hu-HU" sz="1800" dirty="0"/>
            <a:t>, NTB fenntartása, EKV, erdőápolás, ágazati programok, génmegőrzési programok</a:t>
          </a:r>
        </a:p>
      </dgm:t>
    </dgm:pt>
    <dgm:pt modelId="{4B70D962-57F2-4002-B496-659C627BB399}" type="parTrans" cxnId="{E486CEA1-CF4D-4250-A35A-4D11072444AA}">
      <dgm:prSet/>
      <dgm:spPr/>
      <dgm:t>
        <a:bodyPr/>
        <a:lstStyle/>
        <a:p>
          <a:endParaRPr lang="hu-HU"/>
        </a:p>
      </dgm:t>
    </dgm:pt>
    <dgm:pt modelId="{B54551F7-0952-487C-AF37-569ED2B792D2}" type="sibTrans" cxnId="{E486CEA1-CF4D-4250-A35A-4D11072444AA}">
      <dgm:prSet/>
      <dgm:spPr/>
      <dgm:t>
        <a:bodyPr/>
        <a:lstStyle/>
        <a:p>
          <a:endParaRPr lang="hu-HU"/>
        </a:p>
      </dgm:t>
    </dgm:pt>
    <dgm:pt modelId="{37182931-07C5-4C70-9B2A-01AF508F081A}">
      <dgm:prSet custT="1"/>
      <dgm:spPr>
        <a:solidFill>
          <a:srgbClr val="77933C"/>
        </a:solidFill>
      </dgm:spPr>
      <dgm:t>
        <a:bodyPr/>
        <a:lstStyle/>
        <a:p>
          <a:r>
            <a:rPr lang="hu-HU" sz="1800" dirty="0"/>
            <a:t>I-II. pillér: Zöld alapfeltételek (</a:t>
          </a:r>
          <a:r>
            <a:rPr lang="hu-HU" sz="1800" dirty="0" err="1"/>
            <a:t>kondicionalitás</a:t>
          </a:r>
          <a:r>
            <a:rPr lang="hu-HU" sz="1800" dirty="0"/>
            <a:t>)</a:t>
          </a:r>
        </a:p>
      </dgm:t>
    </dgm:pt>
    <dgm:pt modelId="{8ECA10E6-4987-4513-9999-C2BEA4494694}" type="parTrans" cxnId="{A45E6E90-CE90-40C0-8C87-9AB6098BD187}">
      <dgm:prSet/>
      <dgm:spPr/>
      <dgm:t>
        <a:bodyPr/>
        <a:lstStyle/>
        <a:p>
          <a:endParaRPr lang="hu-HU"/>
        </a:p>
      </dgm:t>
    </dgm:pt>
    <dgm:pt modelId="{259B09A5-27AA-463D-A41B-DFD5ECAEFE58}" type="sibTrans" cxnId="{A45E6E90-CE90-40C0-8C87-9AB6098BD187}">
      <dgm:prSet/>
      <dgm:spPr/>
      <dgm:t>
        <a:bodyPr/>
        <a:lstStyle/>
        <a:p>
          <a:endParaRPr lang="hu-HU"/>
        </a:p>
      </dgm:t>
    </dgm:pt>
    <dgm:pt modelId="{5CBCFC93-32DE-4FA2-8A9C-6618E7817A5E}">
      <dgm:prSet custT="1"/>
      <dgm:spPr>
        <a:solidFill>
          <a:srgbClr val="77933C"/>
        </a:solidFill>
      </dgm:spPr>
      <dgm:t>
        <a:bodyPr/>
        <a:lstStyle/>
        <a:p>
          <a:r>
            <a:rPr lang="hu-HU" sz="1800" dirty="0"/>
            <a:t>II. pillér Zöld beruházások: ammónia, energia, digitális átállás, öntözésfejlesztés, erdőtelepítés, erdészet,  biomassza, NTB kialakítása</a:t>
          </a:r>
        </a:p>
      </dgm:t>
    </dgm:pt>
    <dgm:pt modelId="{50B459B6-2C21-499B-8F4E-667BD94A874F}" type="parTrans" cxnId="{83B67C18-B016-441E-909D-3DB34C05C19D}">
      <dgm:prSet/>
      <dgm:spPr/>
      <dgm:t>
        <a:bodyPr/>
        <a:lstStyle/>
        <a:p>
          <a:endParaRPr lang="hu-HU"/>
        </a:p>
      </dgm:t>
    </dgm:pt>
    <dgm:pt modelId="{70B0213B-603A-4DE6-A7B0-5797F846E863}" type="sibTrans" cxnId="{83B67C18-B016-441E-909D-3DB34C05C19D}">
      <dgm:prSet/>
      <dgm:spPr/>
      <dgm:t>
        <a:bodyPr/>
        <a:lstStyle/>
        <a:p>
          <a:endParaRPr lang="hu-HU"/>
        </a:p>
      </dgm:t>
    </dgm:pt>
    <dgm:pt modelId="{D7E54DDB-FF9A-45B6-A957-89821C2602BC}">
      <dgm:prSet custT="1"/>
      <dgm:spPr>
        <a:solidFill>
          <a:srgbClr val="77933C"/>
        </a:solidFill>
      </dgm:spPr>
      <dgm:t>
        <a:bodyPr/>
        <a:lstStyle/>
        <a:p>
          <a:r>
            <a:rPr lang="hu-HU" sz="1800" dirty="0"/>
            <a:t>II. pillér Zöld állat előírások: állatjóléti intézkedések, AMR program, génmegőrzési programok</a:t>
          </a:r>
        </a:p>
      </dgm:t>
    </dgm:pt>
    <dgm:pt modelId="{9D06B1DE-DE47-444A-A6A8-B734D830EEEE}" type="sibTrans" cxnId="{399E36FA-E51C-4892-826A-C98203D3B720}">
      <dgm:prSet/>
      <dgm:spPr/>
      <dgm:t>
        <a:bodyPr/>
        <a:lstStyle/>
        <a:p>
          <a:endParaRPr lang="hu-HU"/>
        </a:p>
      </dgm:t>
    </dgm:pt>
    <dgm:pt modelId="{F1BAA4B9-93CD-4A62-A17D-BF0D8F005AD2}" type="parTrans" cxnId="{399E36FA-E51C-4892-826A-C98203D3B720}">
      <dgm:prSet/>
      <dgm:spPr/>
      <dgm:t>
        <a:bodyPr/>
        <a:lstStyle/>
        <a:p>
          <a:endParaRPr lang="hu-HU"/>
        </a:p>
      </dgm:t>
    </dgm:pt>
    <dgm:pt modelId="{E046E6A6-90E6-4FAE-BE1B-103BE22CC209}" type="pres">
      <dgm:prSet presAssocID="{F79FE49F-A508-4323-A2D3-BE74D7F536C8}" presName="Name0" presStyleCnt="0">
        <dgm:presLayoutVars>
          <dgm:dir/>
          <dgm:resizeHandles val="exact"/>
        </dgm:presLayoutVars>
      </dgm:prSet>
      <dgm:spPr/>
    </dgm:pt>
    <dgm:pt modelId="{255ADD9D-C773-48E5-8598-6B26CDFF5EB8}" type="pres">
      <dgm:prSet presAssocID="{F79FE49F-A508-4323-A2D3-BE74D7F536C8}" presName="fgShape" presStyleLbl="fgShp" presStyleIdx="0" presStyleCnt="1" custLinFactNeighborX="198" custLinFactNeighborY="29794"/>
      <dgm:spPr>
        <a:solidFill>
          <a:schemeClr val="accent6">
            <a:lumMod val="50000"/>
          </a:schemeClr>
        </a:solidFill>
      </dgm:spPr>
    </dgm:pt>
    <dgm:pt modelId="{AD193D91-9E80-456D-B175-35C9A085B95B}" type="pres">
      <dgm:prSet presAssocID="{F79FE49F-A508-4323-A2D3-BE74D7F536C8}" presName="linComp" presStyleCnt="0"/>
      <dgm:spPr/>
    </dgm:pt>
    <dgm:pt modelId="{E6A92A1F-73FD-4CED-82F6-6BD546B23537}" type="pres">
      <dgm:prSet presAssocID="{61C43399-CCFE-4BE0-80B9-752BB129DF65}" presName="compNode" presStyleCnt="0"/>
      <dgm:spPr/>
    </dgm:pt>
    <dgm:pt modelId="{AC388F25-4F59-4601-A6E3-7847690970F5}" type="pres">
      <dgm:prSet presAssocID="{61C43399-CCFE-4BE0-80B9-752BB129DF65}" presName="bkgdShape" presStyleLbl="node1" presStyleIdx="0" presStyleCnt="6"/>
      <dgm:spPr/>
      <dgm:t>
        <a:bodyPr/>
        <a:lstStyle/>
        <a:p>
          <a:endParaRPr lang="hu-HU"/>
        </a:p>
      </dgm:t>
    </dgm:pt>
    <dgm:pt modelId="{3017B97A-373E-40E0-8716-DB91F71DFE30}" type="pres">
      <dgm:prSet presAssocID="{61C43399-CCFE-4BE0-80B9-752BB129DF65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45FA14-EBD3-4E8B-B35A-CA1BB7BDFD9A}" type="pres">
      <dgm:prSet presAssocID="{61C43399-CCFE-4BE0-80B9-752BB129DF65}" presName="invisiNode" presStyleLbl="node1" presStyleIdx="0" presStyleCnt="6"/>
      <dgm:spPr/>
    </dgm:pt>
    <dgm:pt modelId="{90FC275A-841F-4D82-8357-A1075585C587}" type="pres">
      <dgm:prSet presAssocID="{61C43399-CCFE-4BE0-80B9-752BB129DF65}" presName="imagNode" presStyleLbl="fgImgPlace1" presStyleIdx="0" presStyleCnt="6" custLinFactNeighborX="1043" custLinFactNeighborY="-13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212CEE4-1F88-4E81-8D0E-FBD385FE6453}" type="pres">
      <dgm:prSet presAssocID="{67C78912-AEAE-495C-860D-73F7BDC3DD09}" presName="sibTrans" presStyleLbl="sibTrans2D1" presStyleIdx="0" presStyleCnt="0"/>
      <dgm:spPr/>
      <dgm:t>
        <a:bodyPr/>
        <a:lstStyle/>
        <a:p>
          <a:endParaRPr lang="hu-HU"/>
        </a:p>
      </dgm:t>
    </dgm:pt>
    <dgm:pt modelId="{89E92A90-49F4-4371-999F-C21AE5134EEE}" type="pres">
      <dgm:prSet presAssocID="{37182931-07C5-4C70-9B2A-01AF508F081A}" presName="compNode" presStyleCnt="0"/>
      <dgm:spPr/>
    </dgm:pt>
    <dgm:pt modelId="{10AF9DA5-33AB-46E6-83AB-5ED8ECE68AE2}" type="pres">
      <dgm:prSet presAssocID="{37182931-07C5-4C70-9B2A-01AF508F081A}" presName="bkgdShape" presStyleLbl="node1" presStyleIdx="1" presStyleCnt="6"/>
      <dgm:spPr/>
      <dgm:t>
        <a:bodyPr/>
        <a:lstStyle/>
        <a:p>
          <a:endParaRPr lang="hu-HU"/>
        </a:p>
      </dgm:t>
    </dgm:pt>
    <dgm:pt modelId="{26E4BE86-65E5-4597-A5CF-7F32CCDC0629}" type="pres">
      <dgm:prSet presAssocID="{37182931-07C5-4C70-9B2A-01AF508F081A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9FF594-2339-40E8-AA92-308C5F705E6E}" type="pres">
      <dgm:prSet presAssocID="{37182931-07C5-4C70-9B2A-01AF508F081A}" presName="invisiNode" presStyleLbl="node1" presStyleIdx="1" presStyleCnt="6"/>
      <dgm:spPr/>
    </dgm:pt>
    <dgm:pt modelId="{52588D9F-E17C-4F5B-AF59-E1838B6ECDA3}" type="pres">
      <dgm:prSet presAssocID="{37182931-07C5-4C70-9B2A-01AF508F081A}" presName="imagNode" presStyleLbl="fgImgPlace1" presStyleIdx="1" presStyleCnt="6" custLinFactNeighborY="-1358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4ED75DE3-A11C-450F-8800-6C2D4797DACD}" type="pres">
      <dgm:prSet presAssocID="{259B09A5-27AA-463D-A41B-DFD5ECAEFE58}" presName="sibTrans" presStyleLbl="sibTrans2D1" presStyleIdx="0" presStyleCnt="0"/>
      <dgm:spPr/>
      <dgm:t>
        <a:bodyPr/>
        <a:lstStyle/>
        <a:p>
          <a:endParaRPr lang="hu-HU"/>
        </a:p>
      </dgm:t>
    </dgm:pt>
    <dgm:pt modelId="{E5DF5A39-A4CB-47A1-B340-C8157036F2CD}" type="pres">
      <dgm:prSet presAssocID="{ABF84C36-F060-4C55-9870-25734D00609B}" presName="compNode" presStyleCnt="0"/>
      <dgm:spPr/>
    </dgm:pt>
    <dgm:pt modelId="{32EA90BA-ADD7-435D-A933-29D38C8A9F73}" type="pres">
      <dgm:prSet presAssocID="{ABF84C36-F060-4C55-9870-25734D00609B}" presName="bkgdShape" presStyleLbl="node1" presStyleIdx="2" presStyleCnt="6"/>
      <dgm:spPr/>
      <dgm:t>
        <a:bodyPr/>
        <a:lstStyle/>
        <a:p>
          <a:endParaRPr lang="hu-HU"/>
        </a:p>
      </dgm:t>
    </dgm:pt>
    <dgm:pt modelId="{E6E6D48D-4576-451B-8CE3-5DDE99DF757E}" type="pres">
      <dgm:prSet presAssocID="{ABF84C36-F060-4C55-9870-25734D00609B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A96E9E7-D5D5-436A-A589-35FC29F4C8AA}" type="pres">
      <dgm:prSet presAssocID="{ABF84C36-F060-4C55-9870-25734D00609B}" presName="invisiNode" presStyleLbl="node1" presStyleIdx="2" presStyleCnt="6"/>
      <dgm:spPr/>
    </dgm:pt>
    <dgm:pt modelId="{F4FDE576-3A76-46F0-84EA-7B97E30DAF7F}" type="pres">
      <dgm:prSet presAssocID="{ABF84C36-F060-4C55-9870-25734D00609B}" presName="imagNode" presStyleLbl="fgImgPlace1" presStyleIdx="2" presStyleCnt="6" custLinFactNeighborX="2398" custLinFactNeighborY="-1362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5B6FDD4-6A80-4199-BBE9-40E5EA0C854F}" type="pres">
      <dgm:prSet presAssocID="{2C396735-B3D1-4DDE-ABFA-D0831940F723}" presName="sibTrans" presStyleLbl="sibTrans2D1" presStyleIdx="0" presStyleCnt="0"/>
      <dgm:spPr/>
      <dgm:t>
        <a:bodyPr/>
        <a:lstStyle/>
        <a:p>
          <a:endParaRPr lang="hu-HU"/>
        </a:p>
      </dgm:t>
    </dgm:pt>
    <dgm:pt modelId="{0DA61162-72A2-4AB5-AB6A-D68EC061B765}" type="pres">
      <dgm:prSet presAssocID="{F5B41B47-5D3B-4E9A-8425-F60ED5DAB848}" presName="compNode" presStyleCnt="0"/>
      <dgm:spPr/>
    </dgm:pt>
    <dgm:pt modelId="{E3415651-CEC3-49AE-BEBF-90DF967C46BD}" type="pres">
      <dgm:prSet presAssocID="{F5B41B47-5D3B-4E9A-8425-F60ED5DAB848}" presName="bkgdShape" presStyleLbl="node1" presStyleIdx="3" presStyleCnt="6" custLinFactNeighborX="-377" custLinFactNeighborY="475"/>
      <dgm:spPr/>
      <dgm:t>
        <a:bodyPr/>
        <a:lstStyle/>
        <a:p>
          <a:endParaRPr lang="hu-HU"/>
        </a:p>
      </dgm:t>
    </dgm:pt>
    <dgm:pt modelId="{E5072C82-F6C7-4014-8D95-D88B6FE97553}" type="pres">
      <dgm:prSet presAssocID="{F5B41B47-5D3B-4E9A-8425-F60ED5DAB848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EE77F5-4F20-4C0C-8206-229B645C9E9D}" type="pres">
      <dgm:prSet presAssocID="{F5B41B47-5D3B-4E9A-8425-F60ED5DAB848}" presName="invisiNode" presStyleLbl="node1" presStyleIdx="3" presStyleCnt="6"/>
      <dgm:spPr/>
    </dgm:pt>
    <dgm:pt modelId="{DD7C5F11-A991-4F21-AFB5-3B3B7E290546}" type="pres">
      <dgm:prSet presAssocID="{F5B41B47-5D3B-4E9A-8425-F60ED5DAB848}" presName="imagNode" presStyleLbl="fgImgPlace1" presStyleIdx="3" presStyleCnt="6" custLinFactNeighborY="-1333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E32F990-B610-4D9C-9071-76A78279925C}" type="pres">
      <dgm:prSet presAssocID="{B54551F7-0952-487C-AF37-569ED2B792D2}" presName="sibTrans" presStyleLbl="sibTrans2D1" presStyleIdx="0" presStyleCnt="0"/>
      <dgm:spPr/>
      <dgm:t>
        <a:bodyPr/>
        <a:lstStyle/>
        <a:p>
          <a:endParaRPr lang="hu-HU"/>
        </a:p>
      </dgm:t>
    </dgm:pt>
    <dgm:pt modelId="{43F539D4-75DC-43C5-BAF3-2F6161A14FB2}" type="pres">
      <dgm:prSet presAssocID="{5CBCFC93-32DE-4FA2-8A9C-6618E7817A5E}" presName="compNode" presStyleCnt="0"/>
      <dgm:spPr/>
    </dgm:pt>
    <dgm:pt modelId="{EB976C12-B3FC-4AC1-945C-C8AC2F29F070}" type="pres">
      <dgm:prSet presAssocID="{5CBCFC93-32DE-4FA2-8A9C-6618E7817A5E}" presName="bkgdShape" presStyleLbl="node1" presStyleIdx="4" presStyleCnt="6" custLinFactX="2737" custLinFactNeighborX="100000" custLinFactNeighborY="-692"/>
      <dgm:spPr/>
      <dgm:t>
        <a:bodyPr/>
        <a:lstStyle/>
        <a:p>
          <a:endParaRPr lang="hu-HU"/>
        </a:p>
      </dgm:t>
    </dgm:pt>
    <dgm:pt modelId="{619E70E4-669A-4A77-B574-024789DFB30B}" type="pres">
      <dgm:prSet presAssocID="{5CBCFC93-32DE-4FA2-8A9C-6618E7817A5E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BE5403-D0C1-4661-ADD4-43DD40E9DD3D}" type="pres">
      <dgm:prSet presAssocID="{5CBCFC93-32DE-4FA2-8A9C-6618E7817A5E}" presName="invisiNode" presStyleLbl="node1" presStyleIdx="4" presStyleCnt="6"/>
      <dgm:spPr/>
    </dgm:pt>
    <dgm:pt modelId="{7B5D03A1-EE58-4C7E-BE05-6C360F004D10}" type="pres">
      <dgm:prSet presAssocID="{5CBCFC93-32DE-4FA2-8A9C-6618E7817A5E}" presName="imagNode" presStyleLbl="fgImgPlace1" presStyleIdx="4" presStyleCnt="6" custLinFactX="9754" custLinFactNeighborX="100000" custLinFactNeighborY="-130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CEEE36F5-ADBA-46D1-8D9D-67EDB086B0DA}" type="pres">
      <dgm:prSet presAssocID="{70B0213B-603A-4DE6-A7B0-5797F846E863}" presName="sibTrans" presStyleLbl="sibTrans2D1" presStyleIdx="0" presStyleCnt="0"/>
      <dgm:spPr/>
      <dgm:t>
        <a:bodyPr/>
        <a:lstStyle/>
        <a:p>
          <a:endParaRPr lang="hu-HU"/>
        </a:p>
      </dgm:t>
    </dgm:pt>
    <dgm:pt modelId="{A028DC86-0CB6-4ECC-B864-3BBA5A44CC18}" type="pres">
      <dgm:prSet presAssocID="{D7E54DDB-FF9A-45B6-A957-89821C2602BC}" presName="compNode" presStyleCnt="0"/>
      <dgm:spPr/>
    </dgm:pt>
    <dgm:pt modelId="{6302A656-74ED-4404-9A22-F6DE76A4772E}" type="pres">
      <dgm:prSet presAssocID="{D7E54DDB-FF9A-45B6-A957-89821C2602BC}" presName="bkgdShape" presStyleLbl="node1" presStyleIdx="5" presStyleCnt="6" custLinFactX="-3694" custLinFactNeighborX="-100000" custLinFactNeighborY="1065"/>
      <dgm:spPr/>
      <dgm:t>
        <a:bodyPr/>
        <a:lstStyle/>
        <a:p>
          <a:endParaRPr lang="hu-HU"/>
        </a:p>
      </dgm:t>
    </dgm:pt>
    <dgm:pt modelId="{C80A4E0D-7AFC-4B55-8B79-5C0B4B5972F4}" type="pres">
      <dgm:prSet presAssocID="{D7E54DDB-FF9A-45B6-A957-89821C2602BC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820309-0253-41A4-84EC-49FD46FD8846}" type="pres">
      <dgm:prSet presAssocID="{D7E54DDB-FF9A-45B6-A957-89821C2602BC}" presName="invisiNode" presStyleLbl="node1" presStyleIdx="5" presStyleCnt="6"/>
      <dgm:spPr/>
    </dgm:pt>
    <dgm:pt modelId="{6D9A00D9-ED56-4598-9812-3F764F9ADE44}" type="pres">
      <dgm:prSet presAssocID="{D7E54DDB-FF9A-45B6-A957-89821C2602BC}" presName="imagNode" presStyleLbl="fgImgPlace1" presStyleIdx="5" presStyleCnt="6" custLinFactX="-10008" custLinFactNeighborX="-100000" custLinFactNeighborY="-130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</dgm:ptLst>
  <dgm:cxnLst>
    <dgm:cxn modelId="{8C5070F4-AB39-4549-A8A8-BCC2E7CA5C39}" type="presOf" srcId="{61C43399-CCFE-4BE0-80B9-752BB129DF65}" destId="{AC388F25-4F59-4601-A6E3-7847690970F5}" srcOrd="0" destOrd="0" presId="urn:microsoft.com/office/officeart/2005/8/layout/hList7"/>
    <dgm:cxn modelId="{D1359BE2-4FDD-4EBD-829E-C03FDACBFC5E}" type="presOf" srcId="{D7E54DDB-FF9A-45B6-A957-89821C2602BC}" destId="{C80A4E0D-7AFC-4B55-8B79-5C0B4B5972F4}" srcOrd="1" destOrd="0" presId="urn:microsoft.com/office/officeart/2005/8/layout/hList7"/>
    <dgm:cxn modelId="{3ADA974A-5DE2-4A90-A932-22570EA8D0AA}" type="presOf" srcId="{259B09A5-27AA-463D-A41B-DFD5ECAEFE58}" destId="{4ED75DE3-A11C-450F-8800-6C2D4797DACD}" srcOrd="0" destOrd="0" presId="urn:microsoft.com/office/officeart/2005/8/layout/hList7"/>
    <dgm:cxn modelId="{6C458AA8-EA01-498E-8677-F86C9644571C}" type="presOf" srcId="{70B0213B-603A-4DE6-A7B0-5797F846E863}" destId="{CEEE36F5-ADBA-46D1-8D9D-67EDB086B0DA}" srcOrd="0" destOrd="0" presId="urn:microsoft.com/office/officeart/2005/8/layout/hList7"/>
    <dgm:cxn modelId="{5B5328D8-9701-429D-B053-FFD8A645305C}" type="presOf" srcId="{37182931-07C5-4C70-9B2A-01AF508F081A}" destId="{10AF9DA5-33AB-46E6-83AB-5ED8ECE68AE2}" srcOrd="0" destOrd="0" presId="urn:microsoft.com/office/officeart/2005/8/layout/hList7"/>
    <dgm:cxn modelId="{83B67C18-B016-441E-909D-3DB34C05C19D}" srcId="{F79FE49F-A508-4323-A2D3-BE74D7F536C8}" destId="{5CBCFC93-32DE-4FA2-8A9C-6618E7817A5E}" srcOrd="4" destOrd="0" parTransId="{50B459B6-2C21-499B-8F4E-667BD94A874F}" sibTransId="{70B0213B-603A-4DE6-A7B0-5797F846E863}"/>
    <dgm:cxn modelId="{5817029C-E728-4EE5-AB05-ED928A95CDD1}" type="presOf" srcId="{37182931-07C5-4C70-9B2A-01AF508F081A}" destId="{26E4BE86-65E5-4597-A5CF-7F32CCDC0629}" srcOrd="1" destOrd="0" presId="urn:microsoft.com/office/officeart/2005/8/layout/hList7"/>
    <dgm:cxn modelId="{83630BF5-8DB6-4D50-B65E-CF00F9F2018B}" type="presOf" srcId="{D7E54DDB-FF9A-45B6-A957-89821C2602BC}" destId="{6302A656-74ED-4404-9A22-F6DE76A4772E}" srcOrd="0" destOrd="0" presId="urn:microsoft.com/office/officeart/2005/8/layout/hList7"/>
    <dgm:cxn modelId="{399E36FA-E51C-4892-826A-C98203D3B720}" srcId="{F79FE49F-A508-4323-A2D3-BE74D7F536C8}" destId="{D7E54DDB-FF9A-45B6-A957-89821C2602BC}" srcOrd="5" destOrd="0" parTransId="{F1BAA4B9-93CD-4A62-A17D-BF0D8F005AD2}" sibTransId="{9D06B1DE-DE47-444A-A6A8-B734D830EEEE}"/>
    <dgm:cxn modelId="{A070B068-CFFE-4D5D-A8F2-9541D50880DB}" type="presOf" srcId="{ABF84C36-F060-4C55-9870-25734D00609B}" destId="{32EA90BA-ADD7-435D-A933-29D38C8A9F73}" srcOrd="0" destOrd="0" presId="urn:microsoft.com/office/officeart/2005/8/layout/hList7"/>
    <dgm:cxn modelId="{37895AEA-9D80-4969-8674-CC5CA8A59F50}" srcId="{F79FE49F-A508-4323-A2D3-BE74D7F536C8}" destId="{ABF84C36-F060-4C55-9870-25734D00609B}" srcOrd="2" destOrd="0" parTransId="{020160A8-02A5-43DE-9C07-CF6B494D193C}" sibTransId="{2C396735-B3D1-4DDE-ABFA-D0831940F723}"/>
    <dgm:cxn modelId="{A91417C1-D4E9-4A34-88F2-B62EE5C9D917}" type="presOf" srcId="{5CBCFC93-32DE-4FA2-8A9C-6618E7817A5E}" destId="{619E70E4-669A-4A77-B574-024789DFB30B}" srcOrd="1" destOrd="0" presId="urn:microsoft.com/office/officeart/2005/8/layout/hList7"/>
    <dgm:cxn modelId="{A45E6E90-CE90-40C0-8C87-9AB6098BD187}" srcId="{F79FE49F-A508-4323-A2D3-BE74D7F536C8}" destId="{37182931-07C5-4C70-9B2A-01AF508F081A}" srcOrd="1" destOrd="0" parTransId="{8ECA10E6-4987-4513-9999-C2BEA4494694}" sibTransId="{259B09A5-27AA-463D-A41B-DFD5ECAEFE58}"/>
    <dgm:cxn modelId="{22788A0C-B8D6-4B8F-85A7-51AE53ECBD3B}" type="presOf" srcId="{2C396735-B3D1-4DDE-ABFA-D0831940F723}" destId="{85B6FDD4-6A80-4199-BBE9-40E5EA0C854F}" srcOrd="0" destOrd="0" presId="urn:microsoft.com/office/officeart/2005/8/layout/hList7"/>
    <dgm:cxn modelId="{7008CFAC-7D66-44A7-81FD-F2243A004815}" type="presOf" srcId="{61C43399-CCFE-4BE0-80B9-752BB129DF65}" destId="{3017B97A-373E-40E0-8716-DB91F71DFE30}" srcOrd="1" destOrd="0" presId="urn:microsoft.com/office/officeart/2005/8/layout/hList7"/>
    <dgm:cxn modelId="{0626BA23-03CE-408A-BD49-EEF46031567D}" type="presOf" srcId="{F5B41B47-5D3B-4E9A-8425-F60ED5DAB848}" destId="{E3415651-CEC3-49AE-BEBF-90DF967C46BD}" srcOrd="0" destOrd="0" presId="urn:microsoft.com/office/officeart/2005/8/layout/hList7"/>
    <dgm:cxn modelId="{76EF3B67-6F95-48D9-9779-3F272B2CEF16}" type="presOf" srcId="{5CBCFC93-32DE-4FA2-8A9C-6618E7817A5E}" destId="{EB976C12-B3FC-4AC1-945C-C8AC2F29F070}" srcOrd="0" destOrd="0" presId="urn:microsoft.com/office/officeart/2005/8/layout/hList7"/>
    <dgm:cxn modelId="{04DC793F-858E-44E6-AA9D-74B88462687B}" type="presOf" srcId="{B54551F7-0952-487C-AF37-569ED2B792D2}" destId="{4E32F990-B610-4D9C-9071-76A78279925C}" srcOrd="0" destOrd="0" presId="urn:microsoft.com/office/officeart/2005/8/layout/hList7"/>
    <dgm:cxn modelId="{CD8106A1-3FFB-46B3-841B-148101E9E12C}" type="presOf" srcId="{67C78912-AEAE-495C-860D-73F7BDC3DD09}" destId="{F212CEE4-1F88-4E81-8D0E-FBD385FE6453}" srcOrd="0" destOrd="0" presId="urn:microsoft.com/office/officeart/2005/8/layout/hList7"/>
    <dgm:cxn modelId="{9B5F33EE-500C-4966-BB72-4C37282CE411}" type="presOf" srcId="{F5B41B47-5D3B-4E9A-8425-F60ED5DAB848}" destId="{E5072C82-F6C7-4014-8D95-D88B6FE97553}" srcOrd="1" destOrd="0" presId="urn:microsoft.com/office/officeart/2005/8/layout/hList7"/>
    <dgm:cxn modelId="{B8D5DB44-5F1F-48B6-BF86-D9259E54A07F}" type="presOf" srcId="{F79FE49F-A508-4323-A2D3-BE74D7F536C8}" destId="{E046E6A6-90E6-4FAE-BE1B-103BE22CC209}" srcOrd="0" destOrd="0" presId="urn:microsoft.com/office/officeart/2005/8/layout/hList7"/>
    <dgm:cxn modelId="{E486CEA1-CF4D-4250-A35A-4D11072444AA}" srcId="{F79FE49F-A508-4323-A2D3-BE74D7F536C8}" destId="{F5B41B47-5D3B-4E9A-8425-F60ED5DAB848}" srcOrd="3" destOrd="0" parTransId="{4B70D962-57F2-4002-B496-659C627BB399}" sibTransId="{B54551F7-0952-487C-AF37-569ED2B792D2}"/>
    <dgm:cxn modelId="{03EB17BB-1F68-40E8-8FB7-DC59FBA72C4B}" srcId="{F79FE49F-A508-4323-A2D3-BE74D7F536C8}" destId="{61C43399-CCFE-4BE0-80B9-752BB129DF65}" srcOrd="0" destOrd="0" parTransId="{2702F952-C4D0-4692-898D-A7B1CDB4E5D1}" sibTransId="{67C78912-AEAE-495C-860D-73F7BDC3DD09}"/>
    <dgm:cxn modelId="{CF908BFF-68F5-42A6-A541-1A5E65A7DF71}" type="presOf" srcId="{ABF84C36-F060-4C55-9870-25734D00609B}" destId="{E6E6D48D-4576-451B-8CE3-5DDE99DF757E}" srcOrd="1" destOrd="0" presId="urn:microsoft.com/office/officeart/2005/8/layout/hList7"/>
    <dgm:cxn modelId="{35347DE2-04F8-48FD-AEB4-798A107B776F}" type="presParOf" srcId="{E046E6A6-90E6-4FAE-BE1B-103BE22CC209}" destId="{255ADD9D-C773-48E5-8598-6B26CDFF5EB8}" srcOrd="0" destOrd="0" presId="urn:microsoft.com/office/officeart/2005/8/layout/hList7"/>
    <dgm:cxn modelId="{C34F4903-805B-4BDD-98D0-42A8774D518F}" type="presParOf" srcId="{E046E6A6-90E6-4FAE-BE1B-103BE22CC209}" destId="{AD193D91-9E80-456D-B175-35C9A085B95B}" srcOrd="1" destOrd="0" presId="urn:microsoft.com/office/officeart/2005/8/layout/hList7"/>
    <dgm:cxn modelId="{B9915795-5AF5-48A6-AEC6-EF6A244FDA56}" type="presParOf" srcId="{AD193D91-9E80-456D-B175-35C9A085B95B}" destId="{E6A92A1F-73FD-4CED-82F6-6BD546B23537}" srcOrd="0" destOrd="0" presId="urn:microsoft.com/office/officeart/2005/8/layout/hList7"/>
    <dgm:cxn modelId="{5EB8DA1D-AF06-4697-8A2D-7BF96E97F039}" type="presParOf" srcId="{E6A92A1F-73FD-4CED-82F6-6BD546B23537}" destId="{AC388F25-4F59-4601-A6E3-7847690970F5}" srcOrd="0" destOrd="0" presId="urn:microsoft.com/office/officeart/2005/8/layout/hList7"/>
    <dgm:cxn modelId="{E3332D27-7210-46C9-87AD-E88446D64D3D}" type="presParOf" srcId="{E6A92A1F-73FD-4CED-82F6-6BD546B23537}" destId="{3017B97A-373E-40E0-8716-DB91F71DFE30}" srcOrd="1" destOrd="0" presId="urn:microsoft.com/office/officeart/2005/8/layout/hList7"/>
    <dgm:cxn modelId="{4CD07E6A-C3A9-4746-9F95-4643BB1E9509}" type="presParOf" srcId="{E6A92A1F-73FD-4CED-82F6-6BD546B23537}" destId="{4745FA14-EBD3-4E8B-B35A-CA1BB7BDFD9A}" srcOrd="2" destOrd="0" presId="urn:microsoft.com/office/officeart/2005/8/layout/hList7"/>
    <dgm:cxn modelId="{CE8B4D8D-0EF4-492F-A043-610A59764DAC}" type="presParOf" srcId="{E6A92A1F-73FD-4CED-82F6-6BD546B23537}" destId="{90FC275A-841F-4D82-8357-A1075585C587}" srcOrd="3" destOrd="0" presId="urn:microsoft.com/office/officeart/2005/8/layout/hList7"/>
    <dgm:cxn modelId="{8E08B533-E36C-4D3D-946C-A078C83BE020}" type="presParOf" srcId="{AD193D91-9E80-456D-B175-35C9A085B95B}" destId="{F212CEE4-1F88-4E81-8D0E-FBD385FE6453}" srcOrd="1" destOrd="0" presId="urn:microsoft.com/office/officeart/2005/8/layout/hList7"/>
    <dgm:cxn modelId="{8BE5E1E6-E668-4337-A999-48DFE1562A8B}" type="presParOf" srcId="{AD193D91-9E80-456D-B175-35C9A085B95B}" destId="{89E92A90-49F4-4371-999F-C21AE5134EEE}" srcOrd="2" destOrd="0" presId="urn:microsoft.com/office/officeart/2005/8/layout/hList7"/>
    <dgm:cxn modelId="{16DD7B77-F776-48DC-9658-0E23DF24409A}" type="presParOf" srcId="{89E92A90-49F4-4371-999F-C21AE5134EEE}" destId="{10AF9DA5-33AB-46E6-83AB-5ED8ECE68AE2}" srcOrd="0" destOrd="0" presId="urn:microsoft.com/office/officeart/2005/8/layout/hList7"/>
    <dgm:cxn modelId="{24E1AFD7-4A0C-42F4-9898-73B531664544}" type="presParOf" srcId="{89E92A90-49F4-4371-999F-C21AE5134EEE}" destId="{26E4BE86-65E5-4597-A5CF-7F32CCDC0629}" srcOrd="1" destOrd="0" presId="urn:microsoft.com/office/officeart/2005/8/layout/hList7"/>
    <dgm:cxn modelId="{6C0990AE-7C2E-46C6-BF61-1EE3A7C2047A}" type="presParOf" srcId="{89E92A90-49F4-4371-999F-C21AE5134EEE}" destId="{619FF594-2339-40E8-AA92-308C5F705E6E}" srcOrd="2" destOrd="0" presId="urn:microsoft.com/office/officeart/2005/8/layout/hList7"/>
    <dgm:cxn modelId="{E5B74D72-7322-4B14-B34C-88EECE74BC1E}" type="presParOf" srcId="{89E92A90-49F4-4371-999F-C21AE5134EEE}" destId="{52588D9F-E17C-4F5B-AF59-E1838B6ECDA3}" srcOrd="3" destOrd="0" presId="urn:microsoft.com/office/officeart/2005/8/layout/hList7"/>
    <dgm:cxn modelId="{A24AB9CE-16FB-49C6-ABA8-5785BD6C9461}" type="presParOf" srcId="{AD193D91-9E80-456D-B175-35C9A085B95B}" destId="{4ED75DE3-A11C-450F-8800-6C2D4797DACD}" srcOrd="3" destOrd="0" presId="urn:microsoft.com/office/officeart/2005/8/layout/hList7"/>
    <dgm:cxn modelId="{96E12CFD-03C6-46E0-839B-809DB52188CD}" type="presParOf" srcId="{AD193D91-9E80-456D-B175-35C9A085B95B}" destId="{E5DF5A39-A4CB-47A1-B340-C8157036F2CD}" srcOrd="4" destOrd="0" presId="urn:microsoft.com/office/officeart/2005/8/layout/hList7"/>
    <dgm:cxn modelId="{B1C94EFA-610E-408D-94A4-ECDFD199C15C}" type="presParOf" srcId="{E5DF5A39-A4CB-47A1-B340-C8157036F2CD}" destId="{32EA90BA-ADD7-435D-A933-29D38C8A9F73}" srcOrd="0" destOrd="0" presId="urn:microsoft.com/office/officeart/2005/8/layout/hList7"/>
    <dgm:cxn modelId="{5DFBF993-1BA5-472B-81EF-27AE1CCD2836}" type="presParOf" srcId="{E5DF5A39-A4CB-47A1-B340-C8157036F2CD}" destId="{E6E6D48D-4576-451B-8CE3-5DDE99DF757E}" srcOrd="1" destOrd="0" presId="urn:microsoft.com/office/officeart/2005/8/layout/hList7"/>
    <dgm:cxn modelId="{8DDDD61C-09D4-4C60-9A30-1B4FADFD205E}" type="presParOf" srcId="{E5DF5A39-A4CB-47A1-B340-C8157036F2CD}" destId="{FA96E9E7-D5D5-436A-A589-35FC29F4C8AA}" srcOrd="2" destOrd="0" presId="urn:microsoft.com/office/officeart/2005/8/layout/hList7"/>
    <dgm:cxn modelId="{8CC5D8F4-B235-4B31-8A48-30951B416AF4}" type="presParOf" srcId="{E5DF5A39-A4CB-47A1-B340-C8157036F2CD}" destId="{F4FDE576-3A76-46F0-84EA-7B97E30DAF7F}" srcOrd="3" destOrd="0" presId="urn:microsoft.com/office/officeart/2005/8/layout/hList7"/>
    <dgm:cxn modelId="{F441C9C2-2387-4A4A-A252-90CA640D2922}" type="presParOf" srcId="{AD193D91-9E80-456D-B175-35C9A085B95B}" destId="{85B6FDD4-6A80-4199-BBE9-40E5EA0C854F}" srcOrd="5" destOrd="0" presId="urn:microsoft.com/office/officeart/2005/8/layout/hList7"/>
    <dgm:cxn modelId="{699CF7BC-4A71-4073-989A-E3D0740F226F}" type="presParOf" srcId="{AD193D91-9E80-456D-B175-35C9A085B95B}" destId="{0DA61162-72A2-4AB5-AB6A-D68EC061B765}" srcOrd="6" destOrd="0" presId="urn:microsoft.com/office/officeart/2005/8/layout/hList7"/>
    <dgm:cxn modelId="{902628CB-2BEA-47AC-B6F8-A5B7896713B2}" type="presParOf" srcId="{0DA61162-72A2-4AB5-AB6A-D68EC061B765}" destId="{E3415651-CEC3-49AE-BEBF-90DF967C46BD}" srcOrd="0" destOrd="0" presId="urn:microsoft.com/office/officeart/2005/8/layout/hList7"/>
    <dgm:cxn modelId="{2A1ECC97-7D88-4E3F-A948-FC81F622559F}" type="presParOf" srcId="{0DA61162-72A2-4AB5-AB6A-D68EC061B765}" destId="{E5072C82-F6C7-4014-8D95-D88B6FE97553}" srcOrd="1" destOrd="0" presId="urn:microsoft.com/office/officeart/2005/8/layout/hList7"/>
    <dgm:cxn modelId="{04BA29D0-D8E5-4E37-B1A5-32272A286C33}" type="presParOf" srcId="{0DA61162-72A2-4AB5-AB6A-D68EC061B765}" destId="{39EE77F5-4F20-4C0C-8206-229B645C9E9D}" srcOrd="2" destOrd="0" presId="urn:microsoft.com/office/officeart/2005/8/layout/hList7"/>
    <dgm:cxn modelId="{1BA3232D-6827-41A4-92D6-3310C9FA70E4}" type="presParOf" srcId="{0DA61162-72A2-4AB5-AB6A-D68EC061B765}" destId="{DD7C5F11-A991-4F21-AFB5-3B3B7E290546}" srcOrd="3" destOrd="0" presId="urn:microsoft.com/office/officeart/2005/8/layout/hList7"/>
    <dgm:cxn modelId="{0A1573A9-0609-4973-8DC0-717424074725}" type="presParOf" srcId="{AD193D91-9E80-456D-B175-35C9A085B95B}" destId="{4E32F990-B610-4D9C-9071-76A78279925C}" srcOrd="7" destOrd="0" presId="urn:microsoft.com/office/officeart/2005/8/layout/hList7"/>
    <dgm:cxn modelId="{57CCF390-7732-4B9F-9393-C982B760BC1E}" type="presParOf" srcId="{AD193D91-9E80-456D-B175-35C9A085B95B}" destId="{43F539D4-75DC-43C5-BAF3-2F6161A14FB2}" srcOrd="8" destOrd="0" presId="urn:microsoft.com/office/officeart/2005/8/layout/hList7"/>
    <dgm:cxn modelId="{DB842CCF-71DE-403D-9105-AB5D330F37C2}" type="presParOf" srcId="{43F539D4-75DC-43C5-BAF3-2F6161A14FB2}" destId="{EB976C12-B3FC-4AC1-945C-C8AC2F29F070}" srcOrd="0" destOrd="0" presId="urn:microsoft.com/office/officeart/2005/8/layout/hList7"/>
    <dgm:cxn modelId="{B806270D-5A01-4114-A453-7FD411FA4108}" type="presParOf" srcId="{43F539D4-75DC-43C5-BAF3-2F6161A14FB2}" destId="{619E70E4-669A-4A77-B574-024789DFB30B}" srcOrd="1" destOrd="0" presId="urn:microsoft.com/office/officeart/2005/8/layout/hList7"/>
    <dgm:cxn modelId="{0C9701B3-3EFE-4566-8D58-4BCB4C14F369}" type="presParOf" srcId="{43F539D4-75DC-43C5-BAF3-2F6161A14FB2}" destId="{5FBE5403-D0C1-4661-ADD4-43DD40E9DD3D}" srcOrd="2" destOrd="0" presId="urn:microsoft.com/office/officeart/2005/8/layout/hList7"/>
    <dgm:cxn modelId="{29025EBE-9E27-4239-90CC-C2C8CF0AC907}" type="presParOf" srcId="{43F539D4-75DC-43C5-BAF3-2F6161A14FB2}" destId="{7B5D03A1-EE58-4C7E-BE05-6C360F004D10}" srcOrd="3" destOrd="0" presId="urn:microsoft.com/office/officeart/2005/8/layout/hList7"/>
    <dgm:cxn modelId="{4862D7C2-BB9C-493A-8254-EE7B96A04AB8}" type="presParOf" srcId="{AD193D91-9E80-456D-B175-35C9A085B95B}" destId="{CEEE36F5-ADBA-46D1-8D9D-67EDB086B0DA}" srcOrd="9" destOrd="0" presId="urn:microsoft.com/office/officeart/2005/8/layout/hList7"/>
    <dgm:cxn modelId="{7009DFC2-4CF3-4E2C-8822-E860F695A195}" type="presParOf" srcId="{AD193D91-9E80-456D-B175-35C9A085B95B}" destId="{A028DC86-0CB6-4ECC-B864-3BBA5A44CC18}" srcOrd="10" destOrd="0" presId="urn:microsoft.com/office/officeart/2005/8/layout/hList7"/>
    <dgm:cxn modelId="{185CA2B7-A1F6-478F-969F-0600773EABF0}" type="presParOf" srcId="{A028DC86-0CB6-4ECC-B864-3BBA5A44CC18}" destId="{6302A656-74ED-4404-9A22-F6DE76A4772E}" srcOrd="0" destOrd="0" presId="urn:microsoft.com/office/officeart/2005/8/layout/hList7"/>
    <dgm:cxn modelId="{5D11EAE0-D089-41FB-A79D-4757182114BD}" type="presParOf" srcId="{A028DC86-0CB6-4ECC-B864-3BBA5A44CC18}" destId="{C80A4E0D-7AFC-4B55-8B79-5C0B4B5972F4}" srcOrd="1" destOrd="0" presId="urn:microsoft.com/office/officeart/2005/8/layout/hList7"/>
    <dgm:cxn modelId="{5FB4BF60-8D6B-4053-A61F-0FEED9852366}" type="presParOf" srcId="{A028DC86-0CB6-4ECC-B864-3BBA5A44CC18}" destId="{DF820309-0253-41A4-84EC-49FD46FD8846}" srcOrd="2" destOrd="0" presId="urn:microsoft.com/office/officeart/2005/8/layout/hList7"/>
    <dgm:cxn modelId="{31D50911-CCF3-4BD5-864B-527427FF5F3C}" type="presParOf" srcId="{A028DC86-0CB6-4ECC-B864-3BBA5A44CC18}" destId="{6D9A00D9-ED56-4598-9812-3F764F9ADE4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147F9-886D-4E53-8321-9A6DDAF5CD27}">
      <dsp:nvSpPr>
        <dsp:cNvPr id="0" name=""/>
        <dsp:cNvSpPr/>
      </dsp:nvSpPr>
      <dsp:spPr>
        <a:xfrm>
          <a:off x="0" y="0"/>
          <a:ext cx="5088144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Közvetlen támogatás I. pillér</a:t>
          </a:r>
        </a:p>
      </dsp:txBody>
      <dsp:txXfrm rot="16200000">
        <a:off x="-1640344" y="1640344"/>
        <a:ext cx="4298317" cy="1017628"/>
      </dsp:txXfrm>
    </dsp:sp>
    <dsp:sp modelId="{5A13F339-9AB2-4182-AA8C-455AF31710D4}">
      <dsp:nvSpPr>
        <dsp:cNvPr id="0" name=""/>
        <dsp:cNvSpPr/>
      </dsp:nvSpPr>
      <dsp:spPr>
        <a:xfrm>
          <a:off x="1028173" y="0"/>
          <a:ext cx="3790667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hu-HU" sz="2200" b="0" u="none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Alap jövedelem támogatás (BISS), </a:t>
          </a:r>
          <a:r>
            <a:rPr lang="hu-HU" sz="2200" b="1" u="none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a támogatható hektár fogalmának bővítése (AÖT) + kondicionalitás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200" b="0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Redisztributív</a:t>
          </a:r>
          <a:r>
            <a:rPr lang="hu-HU" sz="22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kifizetés (CRISS)</a:t>
          </a:r>
          <a:endParaRPr lang="hu-HU" sz="2200" b="1" u="none" kern="1200" dirty="0">
            <a:solidFill>
              <a:srgbClr val="00B050"/>
            </a:solidFill>
            <a:latin typeface="+mn-lt"/>
            <a:cs typeface="Calibri Light" panose="020F0302020204030204" pitchFamily="34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1" u="none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Agro-ökológiai Program (AÖP)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Termeléshez kötött támogatások</a:t>
          </a:r>
        </a:p>
      </dsp:txBody>
      <dsp:txXfrm>
        <a:off x="1028173" y="0"/>
        <a:ext cx="3790667" cy="5241851"/>
      </dsp:txXfrm>
    </dsp:sp>
    <dsp:sp modelId="{4FFF5041-A3AB-4000-B7B8-957227AB3A29}">
      <dsp:nvSpPr>
        <dsp:cNvPr id="0" name=""/>
        <dsp:cNvSpPr/>
      </dsp:nvSpPr>
      <dsp:spPr>
        <a:xfrm>
          <a:off x="5267589" y="0"/>
          <a:ext cx="6173171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</a:p>
      </dsp:txBody>
      <dsp:txXfrm rot="16200000">
        <a:off x="3735747" y="1531841"/>
        <a:ext cx="4298317" cy="1234634"/>
      </dsp:txXfrm>
    </dsp:sp>
    <dsp:sp modelId="{F1E93752-5EEF-4ABB-A148-7FC679D7A4B6}">
      <dsp:nvSpPr>
        <dsp:cNvPr id="0" name=""/>
        <dsp:cNvSpPr/>
      </dsp:nvSpPr>
      <dsp:spPr>
        <a:xfrm rot="5400000">
          <a:off x="4923343" y="3889784"/>
          <a:ext cx="770779" cy="785037"/>
        </a:xfrm>
        <a:prstGeom prst="flowChartExtra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0B389-F70C-4748-80D2-2B5C80A3B2D5}">
      <dsp:nvSpPr>
        <dsp:cNvPr id="0" name=""/>
        <dsp:cNvSpPr/>
      </dsp:nvSpPr>
      <dsp:spPr>
        <a:xfrm>
          <a:off x="6434103" y="0"/>
          <a:ext cx="4599012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hu-HU" sz="2400" b="1" kern="1200" dirty="0">
            <a:solidFill>
              <a:srgbClr val="00B050"/>
            </a:solidFill>
            <a:latin typeface="+mn-lt"/>
            <a:cs typeface="Calibri Light" panose="020F0302020204030204" pitchFamily="34" charset="0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1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Agrár-környezetgazdálkodás (AKG)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1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1" kern="1200" dirty="0" err="1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400" b="1" kern="1200" dirty="0">
            <a:solidFill>
              <a:srgbClr val="00B050"/>
            </a:solidFill>
            <a:latin typeface="+mn-lt"/>
            <a:cs typeface="Calibri Light" panose="020F0302020204030204" pitchFamily="34" charset="0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1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1" kern="1200" dirty="0" err="1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400" b="1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1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1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Beruházások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1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Tudásátadás és információcsere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b="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434103" y="0"/>
        <a:ext cx="4599012" cy="5241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88F25-4F59-4601-A6E3-7847690970F5}">
      <dsp:nvSpPr>
        <dsp:cNvPr id="0" name=""/>
        <dsp:cNvSpPr/>
      </dsp:nvSpPr>
      <dsp:spPr>
        <a:xfrm>
          <a:off x="141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I-II. pillér: Támogatható terület fogalmának bővítése</a:t>
          </a:r>
        </a:p>
      </dsp:txBody>
      <dsp:txXfrm>
        <a:off x="141" y="2136986"/>
        <a:ext cx="1884647" cy="2136986"/>
      </dsp:txXfrm>
    </dsp:sp>
    <dsp:sp modelId="{90FC275A-841F-4D82-8357-A1075585C587}">
      <dsp:nvSpPr>
        <dsp:cNvPr id="0" name=""/>
        <dsp:cNvSpPr/>
      </dsp:nvSpPr>
      <dsp:spPr>
        <a:xfrm>
          <a:off x="75158" y="74026"/>
          <a:ext cx="1771568" cy="17790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F9DA5-33AB-46E6-83AB-5ED8ECE68AE2}">
      <dsp:nvSpPr>
        <dsp:cNvPr id="0" name=""/>
        <dsp:cNvSpPr/>
      </dsp:nvSpPr>
      <dsp:spPr>
        <a:xfrm>
          <a:off x="1941328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I-II. pillér: Zöld alapfeltételek (</a:t>
          </a:r>
          <a:r>
            <a:rPr lang="hu-HU" sz="1800" kern="1200" dirty="0" err="1"/>
            <a:t>kondicionalitás</a:t>
          </a:r>
          <a:r>
            <a:rPr lang="hu-HU" sz="1800" kern="1200" dirty="0"/>
            <a:t>)</a:t>
          </a:r>
        </a:p>
      </dsp:txBody>
      <dsp:txXfrm>
        <a:off x="1941328" y="2136986"/>
        <a:ext cx="1884647" cy="2136986"/>
      </dsp:txXfrm>
    </dsp:sp>
    <dsp:sp modelId="{52588D9F-E17C-4F5B-AF59-E1838B6ECDA3}">
      <dsp:nvSpPr>
        <dsp:cNvPr id="0" name=""/>
        <dsp:cNvSpPr/>
      </dsp:nvSpPr>
      <dsp:spPr>
        <a:xfrm>
          <a:off x="1997867" y="78847"/>
          <a:ext cx="1771568" cy="177904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A90BA-ADD7-435D-A933-29D38C8A9F73}">
      <dsp:nvSpPr>
        <dsp:cNvPr id="0" name=""/>
        <dsp:cNvSpPr/>
      </dsp:nvSpPr>
      <dsp:spPr>
        <a:xfrm>
          <a:off x="3882515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I. pillér Zöld előírások: </a:t>
          </a:r>
          <a:r>
            <a:rPr lang="hu-HU" sz="1800" kern="1200" dirty="0" err="1"/>
            <a:t>Agro</a:t>
          </a:r>
          <a:r>
            <a:rPr lang="hu-HU" sz="1800" kern="1200" dirty="0"/>
            <a:t>-ökológiai program (AÖP)</a:t>
          </a:r>
        </a:p>
      </dsp:txBody>
      <dsp:txXfrm>
        <a:off x="3882515" y="2136986"/>
        <a:ext cx="1884647" cy="2136986"/>
      </dsp:txXfrm>
    </dsp:sp>
    <dsp:sp modelId="{F4FDE576-3A76-46F0-84EA-7B97E30DAF7F}">
      <dsp:nvSpPr>
        <dsp:cNvPr id="0" name=""/>
        <dsp:cNvSpPr/>
      </dsp:nvSpPr>
      <dsp:spPr>
        <a:xfrm>
          <a:off x="3981537" y="78082"/>
          <a:ext cx="1771568" cy="177904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15651-CEC3-49AE-BEBF-90DF967C46BD}">
      <dsp:nvSpPr>
        <dsp:cNvPr id="0" name=""/>
        <dsp:cNvSpPr/>
      </dsp:nvSpPr>
      <dsp:spPr>
        <a:xfrm>
          <a:off x="5816597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II. pillér Zöld növény előírások: AKG, ÖKO, </a:t>
          </a:r>
          <a:r>
            <a:rPr lang="hu-HU" sz="1800" kern="1200" dirty="0" err="1"/>
            <a:t>Natura</a:t>
          </a:r>
          <a:r>
            <a:rPr lang="hu-HU" sz="1800" kern="1200" dirty="0"/>
            <a:t>, NTB fenntartása, EKV, erdőápolás, ágazati programok, génmegőrzési programok</a:t>
          </a:r>
        </a:p>
      </dsp:txBody>
      <dsp:txXfrm>
        <a:off x="5816597" y="2136986"/>
        <a:ext cx="1884647" cy="2136986"/>
      </dsp:txXfrm>
    </dsp:sp>
    <dsp:sp modelId="{DD7C5F11-A991-4F21-AFB5-3B3B7E290546}">
      <dsp:nvSpPr>
        <dsp:cNvPr id="0" name=""/>
        <dsp:cNvSpPr/>
      </dsp:nvSpPr>
      <dsp:spPr>
        <a:xfrm>
          <a:off x="5880242" y="83277"/>
          <a:ext cx="1771568" cy="177904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76C12-B3FC-4AC1-945C-C8AC2F29F070}">
      <dsp:nvSpPr>
        <dsp:cNvPr id="0" name=""/>
        <dsp:cNvSpPr/>
      </dsp:nvSpPr>
      <dsp:spPr>
        <a:xfrm>
          <a:off x="9701120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II. pillér Zöld beruházások: ammónia, energia, digitális átállás, öntözésfejlesztés, erdőtelepítés, erdészet,  biomassza, NTB kialakítása</a:t>
          </a:r>
        </a:p>
      </dsp:txBody>
      <dsp:txXfrm>
        <a:off x="9701120" y="2136986"/>
        <a:ext cx="1884647" cy="2136986"/>
      </dsp:txXfrm>
    </dsp:sp>
    <dsp:sp modelId="{7B5D03A1-EE58-4C7E-BE05-6C360F004D10}">
      <dsp:nvSpPr>
        <dsp:cNvPr id="0" name=""/>
        <dsp:cNvSpPr/>
      </dsp:nvSpPr>
      <dsp:spPr>
        <a:xfrm>
          <a:off x="9765796" y="89094"/>
          <a:ext cx="1771568" cy="177904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2A656-74ED-4404-9A22-F6DE76A4772E}">
      <dsp:nvSpPr>
        <dsp:cNvPr id="0" name=""/>
        <dsp:cNvSpPr/>
      </dsp:nvSpPr>
      <dsp:spPr>
        <a:xfrm>
          <a:off x="7751810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II. pillér Zöld állat előírások: állatjóléti intézkedések, AMR program, génmegőrzési programok</a:t>
          </a:r>
        </a:p>
      </dsp:txBody>
      <dsp:txXfrm>
        <a:off x="7751810" y="2136986"/>
        <a:ext cx="1884647" cy="2136986"/>
      </dsp:txXfrm>
    </dsp:sp>
    <dsp:sp modelId="{6D9A00D9-ED56-4598-9812-3F764F9ADE44}">
      <dsp:nvSpPr>
        <dsp:cNvPr id="0" name=""/>
        <dsp:cNvSpPr/>
      </dsp:nvSpPr>
      <dsp:spPr>
        <a:xfrm>
          <a:off x="7813748" y="89094"/>
          <a:ext cx="1771568" cy="177904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ADD9D-C773-48E5-8598-6B26CDFF5EB8}">
      <dsp:nvSpPr>
        <dsp:cNvPr id="0" name=""/>
        <dsp:cNvSpPr/>
      </dsp:nvSpPr>
      <dsp:spPr>
        <a:xfrm>
          <a:off x="484748" y="4512732"/>
          <a:ext cx="10663596" cy="801369"/>
        </a:xfrm>
        <a:prstGeom prst="leftRightArrow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68EE-68D6-43C5-8F4D-0C341910CCBA}" type="datetimeFigureOut">
              <a:rPr lang="hu-HU" smtClean="0"/>
              <a:pPr/>
              <a:t>2023.01.26.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F6C6-3886-4352-AFBF-DE63810F36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216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491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177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D7C0-6EFF-49B5-B6FE-5AE7356CB41B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78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0422-D6E6-4B46-A30A-206FA572CA21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46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73C-6C40-4DFA-BA33-66C74E44B58D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46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gyenes összekötő 10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36043DDE-420F-4155-A78E-F610D8422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1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C23-BC84-43BF-98F3-9593FB066898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11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01429B94-3E13-4B19-B1D7-04DDEE74F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1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D9F-1E3C-4390-82D6-B1CD46697DF0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731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1702-0FE6-4729-8CAF-A281D83CB469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230965C2-4392-4D49-917C-C78ABCF7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4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AA7E-511B-4E84-9D76-F59109917D52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602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C57-6DAF-4997-B461-7D11527B8D9F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707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DACD-5C4A-4B43-9861-878E0FA6B237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230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DF96-90C3-4378-92EE-E470F6293CAD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01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866D-C125-4E6D-B677-0514B74C7234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11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605587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12986" t="-8860" r="-12986" b="-88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6538912"/>
            <a:ext cx="12127992" cy="253024"/>
            <a:chOff x="0" y="6517274"/>
            <a:chExt cx="8924925" cy="251954"/>
          </a:xfrm>
        </p:grpSpPr>
        <p:cxnSp>
          <p:nvCxnSpPr>
            <p:cNvPr id="11" name="Egyenes összekötő 10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ím 1"/>
          <p:cNvSpPr>
            <a:spLocks noGrp="1"/>
          </p:cNvSpPr>
          <p:nvPr>
            <p:ph type="ctrTitle"/>
          </p:nvPr>
        </p:nvSpPr>
        <p:spPr>
          <a:xfrm>
            <a:off x="6217560" y="1403287"/>
            <a:ext cx="5910432" cy="3722990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hu-HU" sz="4000" b="1" dirty="0"/>
              <a:t>A 2023-2027-es időszak KAP támogatási rendszere – </a:t>
            </a:r>
            <a:br>
              <a:rPr lang="hu-HU" sz="4000" b="1" dirty="0"/>
            </a:br>
            <a:r>
              <a:rPr lang="hu-HU" sz="4000" b="1" dirty="0"/>
              <a:t>zöld felépítmény</a:t>
            </a:r>
            <a:endParaRPr lang="hu-HU" sz="2800" dirty="0"/>
          </a:p>
        </p:txBody>
      </p:sp>
      <p:sp>
        <p:nvSpPr>
          <p:cNvPr id="15" name="Szövegdoboz 14">
            <a:extLst>
              <a:ext uri="{FF2B5EF4-FFF2-40B4-BE49-F238E27FC236}">
                <a16:creationId xmlns="" xmlns:a16="http://schemas.microsoft.com/office/drawing/2014/main" id="{9F07160A-9C71-4B22-84F0-23EB7D810840}"/>
              </a:ext>
            </a:extLst>
          </p:cNvPr>
          <p:cNvSpPr txBox="1"/>
          <p:nvPr/>
        </p:nvSpPr>
        <p:spPr>
          <a:xfrm>
            <a:off x="7833720" y="5075011"/>
            <a:ext cx="4098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hu-HU" b="1" dirty="0"/>
              <a:t>Madarász István</a:t>
            </a:r>
          </a:p>
          <a:p>
            <a:pPr algn="r">
              <a:defRPr/>
            </a:pPr>
            <a:r>
              <a:rPr lang="hu-HU" sz="1600" dirty="0"/>
              <a:t>Agrárminisztérium </a:t>
            </a:r>
          </a:p>
          <a:p>
            <a:pPr algn="r">
              <a:defRPr/>
            </a:pPr>
            <a:r>
              <a:rPr lang="hu-HU" sz="1600" dirty="0"/>
              <a:t>Támogatáspolitikai Főosztály </a:t>
            </a:r>
          </a:p>
          <a:p>
            <a:pPr algn="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6615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69455" y="1209964"/>
            <a:ext cx="11490036" cy="493221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</a:pPr>
            <a:r>
              <a:rPr lang="hu-HU" sz="2600" b="1" dirty="0"/>
              <a:t>Feltételek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</a:pPr>
            <a:r>
              <a:rPr lang="hu-HU" sz="2600" dirty="0"/>
              <a:t>Új, </a:t>
            </a:r>
            <a:r>
              <a:rPr lang="hu-HU" sz="2600" b="1" dirty="0"/>
              <a:t>AKG típusú </a:t>
            </a:r>
            <a:r>
              <a:rPr lang="hu-HU" sz="2600" dirty="0"/>
              <a:t>támogatás az I. pillérben, tagállami szinten kötelező, de gazdálkodói szinten </a:t>
            </a:r>
            <a:r>
              <a:rPr lang="hu-HU" sz="2600" b="1" dirty="0"/>
              <a:t>önkéntes</a:t>
            </a:r>
            <a:endParaRPr lang="hu-HU" sz="2600" dirty="0"/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</a:pPr>
            <a:r>
              <a:rPr lang="hu-HU" sz="2600" b="1" dirty="0"/>
              <a:t>Éves</a:t>
            </a:r>
            <a:r>
              <a:rPr lang="hu-HU" sz="2600" dirty="0"/>
              <a:t>, hektáronkénti termeléstől elválasztott kifizetés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</a:pPr>
            <a:r>
              <a:rPr lang="hu-HU" sz="2600" dirty="0"/>
              <a:t>A minimum-követelményeken </a:t>
            </a:r>
            <a:r>
              <a:rPr lang="hu-HU" sz="2600" b="1" dirty="0"/>
              <a:t>túlmutató</a:t>
            </a:r>
            <a:r>
              <a:rPr lang="hu-HU" sz="2600" dirty="0"/>
              <a:t>, az éghajlat és a környezet szempontjából előnyös mezőgazdasági gyakorlatok alkalmazása, tagállami mozgástérrel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600" dirty="0"/>
              <a:t>A támogatás a feltételek és a </a:t>
            </a:r>
            <a:r>
              <a:rPr lang="hu-HU" sz="2600" b="1" dirty="0"/>
              <a:t>választott jó gyakorlatok </a:t>
            </a:r>
            <a:r>
              <a:rPr lang="hu-HU" sz="2600" dirty="0"/>
              <a:t>betartása esetén a mezőgazdasági </a:t>
            </a:r>
            <a:r>
              <a:rPr lang="hu-HU" sz="2600" b="1" dirty="0"/>
              <a:t>üzem teljes területére </a:t>
            </a:r>
            <a:r>
              <a:rPr lang="hu-HU" sz="2600" dirty="0"/>
              <a:t>jár hektár alapon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600" dirty="0"/>
              <a:t>Az egyes jó gyakorlatok különböző </a:t>
            </a:r>
            <a:r>
              <a:rPr lang="hu-HU" sz="2600" b="1" dirty="0"/>
              <a:t>pontértéket </a:t>
            </a:r>
            <a:r>
              <a:rPr lang="hu-HU" sz="2600" dirty="0"/>
              <a:t>kapnak (1 v. 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600" dirty="0"/>
              <a:t>A mezőgazdasági üzemen belül minden tényleges hasznosítási módra (szántó, gyep, </a:t>
            </a:r>
            <a:r>
              <a:rPr lang="hu-HU" sz="2600" dirty="0" err="1"/>
              <a:t>Natura</a:t>
            </a:r>
            <a:r>
              <a:rPr lang="hu-HU" sz="2600" dirty="0"/>
              <a:t> 2000 gyep, ültetvény) vonatkozóan legalább 2 pont értékű előírást kell választani.</a:t>
            </a: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55575" y="23309"/>
            <a:ext cx="11774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 ÚJ KAP I. pillér: </a:t>
            </a:r>
            <a:r>
              <a:rPr lang="hu-HU" sz="3600" dirty="0" err="1"/>
              <a:t>Agro</a:t>
            </a:r>
            <a:r>
              <a:rPr lang="hu-HU" sz="3600" dirty="0"/>
              <a:t>-ökológiai Program (AÖP) 1.</a:t>
            </a:r>
          </a:p>
        </p:txBody>
      </p:sp>
      <p:pic>
        <p:nvPicPr>
          <p:cNvPr id="8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9780606" y="407990"/>
            <a:ext cx="554400" cy="556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6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138"/>
    </mc:Choice>
    <mc:Fallback xmlns="">
      <p:transition spd="slow" advClick="0" advTm="5513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02252" y="1182255"/>
            <a:ext cx="11480800" cy="4165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600" b="1" dirty="0"/>
              <a:t>Feltételek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Küszöbértékek: szántó, gyep 5 ha felett; ültetvény 1 ha felett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 err="1"/>
              <a:t>Natura</a:t>
            </a:r>
            <a:r>
              <a:rPr lang="hu-HU" sz="2600" dirty="0"/>
              <a:t> 2000 gyepeken nem kötelező előírást választani, ám ilyen esetben az érintett hektárokra AÖP támogatás sem jár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Gazdálkodási Napló vezetése és elektronikus benyújtása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600" b="1" dirty="0"/>
              <a:t>Jó gyakorlatok kiemelt célterületei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Talajvédelem – talajtakarás, terménydiverzifikáció, talajmegőrző gazdálkodás, szerves anyag pótlás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 err="1"/>
              <a:t>Biodiverzitás</a:t>
            </a:r>
            <a:r>
              <a:rPr lang="hu-HU" sz="2600" dirty="0"/>
              <a:t> védelme – beporzók védelme, nem termelő területek fenntartása, táblaméret korlátozása, állandó gyepek fenntartása üzemi/parcella szinten</a:t>
            </a: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55575" y="23309"/>
            <a:ext cx="11774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 ÚJ KAP I. pillér: </a:t>
            </a:r>
            <a:r>
              <a:rPr lang="hu-HU" sz="3600" dirty="0" err="1"/>
              <a:t>Agro</a:t>
            </a:r>
            <a:r>
              <a:rPr lang="hu-HU" sz="3600" dirty="0"/>
              <a:t>-ökológiai Program (AÖP) 2.</a:t>
            </a:r>
          </a:p>
        </p:txBody>
      </p:sp>
      <p:pic>
        <p:nvPicPr>
          <p:cNvPr id="8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9805056" y="407990"/>
            <a:ext cx="554400" cy="556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3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138"/>
    </mc:Choice>
    <mc:Fallback xmlns="">
      <p:transition spd="slow" advClick="0" advTm="5513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350982" y="1801088"/>
          <a:ext cx="11563921" cy="44707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76499">
                  <a:extLst>
                    <a:ext uri="{9D8B030D-6E8A-4147-A177-3AD203B41FA5}">
                      <a16:colId xmlns="" xmlns:a16="http://schemas.microsoft.com/office/drawing/2014/main" val="1048652492"/>
                    </a:ext>
                  </a:extLst>
                </a:gridCol>
                <a:gridCol w="1321856">
                  <a:extLst>
                    <a:ext uri="{9D8B030D-6E8A-4147-A177-3AD203B41FA5}">
                      <a16:colId xmlns="" xmlns:a16="http://schemas.microsoft.com/office/drawing/2014/main" val="1732755619"/>
                    </a:ext>
                  </a:extLst>
                </a:gridCol>
                <a:gridCol w="5065566">
                  <a:extLst>
                    <a:ext uri="{9D8B030D-6E8A-4147-A177-3AD203B41FA5}">
                      <a16:colId xmlns="" xmlns:a16="http://schemas.microsoft.com/office/drawing/2014/main" val="2183659177"/>
                    </a:ext>
                  </a:extLst>
                </a:gridCol>
              </a:tblGrid>
              <a:tr h="501842">
                <a:tc>
                  <a:txBody>
                    <a:bodyPr/>
                    <a:lstStyle/>
                    <a:p>
                      <a:r>
                        <a:rPr lang="hu-HU" sz="2000" dirty="0"/>
                        <a:t>Gyakorlat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Pontérték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Környezeti előny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3697044"/>
                  </a:ext>
                </a:extLst>
              </a:tr>
              <a:tr h="754306">
                <a:tc>
                  <a:txBody>
                    <a:bodyPr/>
                    <a:lstStyle/>
                    <a:p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Nyári, őszi betakarítású kultúrák után </a:t>
                      </a:r>
                      <a:r>
                        <a:rPr lang="hu-HU" sz="2000" b="0" kern="1200" dirty="0">
                          <a:solidFill>
                            <a:srgbClr val="FF0000"/>
                          </a:solidFill>
                          <a:effectLst/>
                        </a:rPr>
                        <a:t>talajtakarás</a:t>
                      </a:r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 legalább </a:t>
                      </a:r>
                      <a:r>
                        <a:rPr lang="hu-HU" sz="2000" b="0" kern="1200" dirty="0" err="1">
                          <a:solidFill>
                            <a:schemeClr val="tx1"/>
                          </a:solidFill>
                          <a:effectLst/>
                        </a:rPr>
                        <a:t>feb</a:t>
                      </a:r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. 28-ig.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talajok szénmegkötő képessége, védelem az erózió káros hatásaitól, talajnedvesség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57581"/>
                  </a:ext>
                </a:extLst>
              </a:tr>
              <a:tr h="698118">
                <a:tc>
                  <a:txBody>
                    <a:bodyPr/>
                    <a:lstStyle/>
                    <a:p>
                      <a:r>
                        <a:rPr lang="hu-HU" sz="2000" b="0" dirty="0">
                          <a:solidFill>
                            <a:srgbClr val="FF0000"/>
                          </a:solidFill>
                        </a:rPr>
                        <a:t>Terménydiverzifikáció.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kevesebb</a:t>
                      </a:r>
                      <a:r>
                        <a:rPr lang="hu-HU" sz="2000" kern="1200" baseline="0" dirty="0">
                          <a:effectLst/>
                        </a:rPr>
                        <a:t> </a:t>
                      </a:r>
                      <a:r>
                        <a:rPr lang="hu-HU" sz="2000" kern="1200" dirty="0">
                          <a:effectLst/>
                        </a:rPr>
                        <a:t>talajzsarolás, bruttó tápanyagmérleg javulása, mérsékeltebb </a:t>
                      </a:r>
                      <a:r>
                        <a:rPr lang="hu-HU" sz="2000" kern="1200" dirty="0" err="1">
                          <a:effectLst/>
                        </a:rPr>
                        <a:t>peszticidhasználat</a:t>
                      </a:r>
                      <a:r>
                        <a:rPr lang="hu-HU" sz="2000" kern="1200" dirty="0">
                          <a:effectLst/>
                        </a:rPr>
                        <a:t> 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0627623"/>
                  </a:ext>
                </a:extLst>
              </a:tr>
              <a:tr h="749069">
                <a:tc>
                  <a:txBody>
                    <a:bodyPr/>
                    <a:lstStyle/>
                    <a:p>
                      <a:r>
                        <a:rPr lang="hu-HU" sz="2000" b="0" dirty="0">
                          <a:solidFill>
                            <a:schemeClr val="tx1"/>
                          </a:solidFill>
                        </a:rPr>
                        <a:t>Emelt szintű „</a:t>
                      </a:r>
                      <a:r>
                        <a:rPr lang="hu-HU" sz="2000" b="0" dirty="0">
                          <a:solidFill>
                            <a:srgbClr val="FF0000"/>
                          </a:solidFill>
                        </a:rPr>
                        <a:t>EFA</a:t>
                      </a:r>
                      <a:r>
                        <a:rPr lang="hu-HU" sz="2000" b="0" dirty="0">
                          <a:solidFill>
                            <a:schemeClr val="tx1"/>
                          </a:solidFill>
                        </a:rPr>
                        <a:t>”, szántóterület</a:t>
                      </a:r>
                      <a:r>
                        <a:rPr lang="hu-HU" sz="2000" b="0" baseline="0" dirty="0">
                          <a:solidFill>
                            <a:schemeClr val="tx1"/>
                          </a:solidFill>
                        </a:rPr>
                        <a:t> 10%-ának megfelelő </a:t>
                      </a:r>
                      <a:r>
                        <a:rPr lang="hu-HU" sz="2000" b="0" dirty="0">
                          <a:solidFill>
                            <a:schemeClr val="tx1"/>
                          </a:solidFill>
                        </a:rPr>
                        <a:t>(nem termelő elemek,</a:t>
                      </a:r>
                      <a:r>
                        <a:rPr lang="hu-HU" sz="2000" b="0" baseline="0" dirty="0">
                          <a:solidFill>
                            <a:schemeClr val="tx1"/>
                          </a:solidFill>
                        </a:rPr>
                        <a:t> ökológiai jelentőségű másodvetések, N-megkötők</a:t>
                      </a:r>
                      <a:r>
                        <a:rPr lang="hu-HU" sz="2000" b="0" dirty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élőhelyek és tájelemek fenntartása, szénmegkötés, erózió elleni védelem 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1477812"/>
                  </a:ext>
                </a:extLst>
              </a:tr>
              <a:tr h="859135">
                <a:tc>
                  <a:txBody>
                    <a:bodyPr/>
                    <a:lstStyle/>
                    <a:p>
                      <a:r>
                        <a:rPr lang="hu-HU" sz="2000" b="0" dirty="0">
                          <a:solidFill>
                            <a:schemeClr val="tx1"/>
                          </a:solidFill>
                        </a:rPr>
                        <a:t>Önkéntes </a:t>
                      </a:r>
                      <a:r>
                        <a:rPr lang="hu-HU" sz="2000" b="0" dirty="0">
                          <a:solidFill>
                            <a:srgbClr val="FF0000"/>
                          </a:solidFill>
                        </a:rPr>
                        <a:t>táblaméret</a:t>
                      </a:r>
                      <a:r>
                        <a:rPr lang="hu-HU" sz="2000" b="0" dirty="0">
                          <a:solidFill>
                            <a:schemeClr val="tx1"/>
                          </a:solidFill>
                        </a:rPr>
                        <a:t>-korlátozás: 30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mozaikos tájszerkezet, mezőgazdasági élőhelyek javuló </a:t>
                      </a:r>
                      <a:r>
                        <a:rPr lang="hu-HU" sz="2000" kern="1200" dirty="0" err="1">
                          <a:effectLst/>
                        </a:rPr>
                        <a:t>biodiverzitása</a:t>
                      </a:r>
                      <a:r>
                        <a:rPr lang="hu-HU" sz="2000" kern="1200" dirty="0">
                          <a:effectLst/>
                        </a:rPr>
                        <a:t>, táji struktúra diverzitása 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7402581"/>
                  </a:ext>
                </a:extLst>
              </a:tr>
              <a:tr h="501842">
                <a:tc>
                  <a:txBody>
                    <a:bodyPr/>
                    <a:lstStyle/>
                    <a:p>
                      <a:r>
                        <a:rPr lang="hu-HU" sz="2000" b="0" dirty="0">
                          <a:solidFill>
                            <a:srgbClr val="FF0000"/>
                          </a:solidFill>
                        </a:rPr>
                        <a:t>Méhbarát</a:t>
                      </a:r>
                      <a:r>
                        <a:rPr lang="hu-HU" sz="2000" b="0" dirty="0">
                          <a:solidFill>
                            <a:schemeClr val="tx1"/>
                          </a:solidFill>
                        </a:rPr>
                        <a:t> növényvédelem (szerválasztás).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beporzók helyzetének javítása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4134380"/>
                  </a:ext>
                </a:extLst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12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67849" y="1213543"/>
            <a:ext cx="5338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/>
              <a:t>Választható gyakorlatok </a:t>
            </a:r>
            <a:r>
              <a:rPr lang="hu-HU" sz="2600" b="1" u="sng" dirty="0"/>
              <a:t>SZÁNTÓN 1.</a:t>
            </a:r>
          </a:p>
        </p:txBody>
      </p:sp>
      <p:pic>
        <p:nvPicPr>
          <p:cNvPr id="8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9654146" y="407990"/>
            <a:ext cx="554400" cy="55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40748" y="57076"/>
            <a:ext cx="11774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 Új KAP I. pillér: </a:t>
            </a:r>
            <a:r>
              <a:rPr lang="hu-HU" sz="3600" dirty="0" err="1"/>
              <a:t>Agro</a:t>
            </a:r>
            <a:r>
              <a:rPr lang="hu-HU" sz="3600" dirty="0"/>
              <a:t>-ökológiai Program (AÖP) 3.</a:t>
            </a:r>
          </a:p>
        </p:txBody>
      </p:sp>
    </p:spTree>
    <p:extLst>
      <p:ext uri="{BB962C8B-B14F-4D97-AF65-F5344CB8AC3E}">
        <p14:creationId xmlns:p14="http://schemas.microsoft.com/office/powerpoint/2010/main" val="123382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13</a:t>
            </a:fld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457128"/>
              </p:ext>
            </p:extLst>
          </p:nvPr>
        </p:nvGraphicFramePr>
        <p:xfrm>
          <a:off x="318655" y="1780675"/>
          <a:ext cx="11665527" cy="42215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64284">
                  <a:extLst>
                    <a:ext uri="{9D8B030D-6E8A-4147-A177-3AD203B41FA5}">
                      <a16:colId xmlns="" xmlns:a16="http://schemas.microsoft.com/office/drawing/2014/main" val="1048652492"/>
                    </a:ext>
                  </a:extLst>
                </a:gridCol>
                <a:gridCol w="1301292">
                  <a:extLst>
                    <a:ext uri="{9D8B030D-6E8A-4147-A177-3AD203B41FA5}">
                      <a16:colId xmlns="" xmlns:a16="http://schemas.microsoft.com/office/drawing/2014/main" val="1732755619"/>
                    </a:ext>
                  </a:extLst>
                </a:gridCol>
                <a:gridCol w="5299951">
                  <a:extLst>
                    <a:ext uri="{9D8B030D-6E8A-4147-A177-3AD203B41FA5}">
                      <a16:colId xmlns="" xmlns:a16="http://schemas.microsoft.com/office/drawing/2014/main" val="2183659177"/>
                    </a:ext>
                  </a:extLst>
                </a:gridCol>
              </a:tblGrid>
              <a:tr h="548263">
                <a:tc>
                  <a:txBody>
                    <a:bodyPr/>
                    <a:lstStyle/>
                    <a:p>
                      <a:r>
                        <a:rPr lang="hu-HU" sz="2000" dirty="0"/>
                        <a:t>Gyakorlat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Pontérték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Környezeti előny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3697044"/>
                  </a:ext>
                </a:extLst>
              </a:tr>
              <a:tr h="960600">
                <a:tc>
                  <a:txBody>
                    <a:bodyPr/>
                    <a:lstStyle/>
                    <a:p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Karbamid műtrágya </a:t>
                      </a:r>
                      <a:r>
                        <a:rPr lang="hu-HU" sz="2000" b="0" kern="1200" dirty="0">
                          <a:solidFill>
                            <a:srgbClr val="FF0000"/>
                          </a:solidFill>
                          <a:effectLst/>
                        </a:rPr>
                        <a:t>azonnali bedolgozása</a:t>
                      </a:r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u-HU" sz="2000" b="0" kern="1200" dirty="0">
                          <a:solidFill>
                            <a:srgbClr val="FF0000"/>
                          </a:solidFill>
                          <a:effectLst/>
                        </a:rPr>
                        <a:t>vagy inhibitor</a:t>
                      </a:r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 alkalmazása a kijuttatás során.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ammónia-emisszió csökkentése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3014">
                <a:tc>
                  <a:txBody>
                    <a:bodyPr/>
                    <a:lstStyle/>
                    <a:p>
                      <a:r>
                        <a:rPr lang="hu-HU" sz="2000" b="0" kern="1200" dirty="0">
                          <a:solidFill>
                            <a:srgbClr val="FF0000"/>
                          </a:solidFill>
                          <a:effectLst/>
                        </a:rPr>
                        <a:t>Talajkondicionáló, növénykondicionáló </a:t>
                      </a:r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vagy </a:t>
                      </a:r>
                      <a:r>
                        <a:rPr lang="hu-HU" sz="2000" b="0" kern="1200" dirty="0">
                          <a:solidFill>
                            <a:srgbClr val="FF0000"/>
                          </a:solidFill>
                          <a:effectLst/>
                        </a:rPr>
                        <a:t>N-megkötő</a:t>
                      </a:r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 készítmények alkalmazása (szántóterület legalább 50%-án).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talajok szervesanyag-készletének helyreállítása, javuló talajpotenciál és kevesebb ammónia-emisszió 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7110889"/>
                  </a:ext>
                </a:extLst>
              </a:tr>
              <a:tr h="706002">
                <a:tc>
                  <a:txBody>
                    <a:bodyPr/>
                    <a:lstStyle/>
                    <a:p>
                      <a:r>
                        <a:rPr lang="hu-HU" sz="2000" b="0" dirty="0">
                          <a:solidFill>
                            <a:srgbClr val="FF0000"/>
                          </a:solidFill>
                        </a:rPr>
                        <a:t>Mikrobiológiai </a:t>
                      </a:r>
                      <a:r>
                        <a:rPr lang="hu-HU" sz="2000" b="0" dirty="0">
                          <a:solidFill>
                            <a:schemeClr val="tx1"/>
                          </a:solidFill>
                        </a:rPr>
                        <a:t>készítmények alkalmazása (szántóterület legalább 50%-án).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kern="1200" dirty="0">
                          <a:effectLst/>
                        </a:rPr>
                        <a:t>talajok szervesanyag-készletének helyreállítása, javuló talajpotenciál</a:t>
                      </a:r>
                      <a:r>
                        <a:rPr lang="hu-HU" sz="2000" kern="1200" baseline="0" dirty="0">
                          <a:effectLst/>
                        </a:rPr>
                        <a:t> és</a:t>
                      </a:r>
                      <a:r>
                        <a:rPr lang="hu-HU" sz="2000" kern="1200" dirty="0">
                          <a:effectLst/>
                        </a:rPr>
                        <a:t> </a:t>
                      </a:r>
                      <a:r>
                        <a:rPr lang="hu-HU" sz="2000" kern="1200" dirty="0" err="1">
                          <a:effectLst/>
                        </a:rPr>
                        <a:t>talaj-biodiverzitás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0891">
                <a:tc>
                  <a:txBody>
                    <a:bodyPr/>
                    <a:lstStyle/>
                    <a:p>
                      <a:r>
                        <a:rPr lang="hu-HU" sz="2000" b="0" kern="1200" dirty="0">
                          <a:solidFill>
                            <a:srgbClr val="FF0000"/>
                          </a:solidFill>
                          <a:effectLst/>
                        </a:rPr>
                        <a:t>Forgatás nélküli </a:t>
                      </a:r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művelésmód</a:t>
                      </a:r>
                      <a:r>
                        <a:rPr lang="hu-HU" sz="2000" b="0" kern="1200" baseline="0" dirty="0">
                          <a:solidFill>
                            <a:schemeClr val="tx1"/>
                          </a:solidFill>
                          <a:effectLst/>
                        </a:rPr>
                        <a:t> szűkített növényvédőszer használattal.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talajok szénkészletének megőrzése, szántóterületek ÜHG emissziójának csökkentése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8684216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54000" y="1102650"/>
            <a:ext cx="5338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/>
              <a:t>Választható gyakorlatok </a:t>
            </a:r>
            <a:r>
              <a:rPr lang="hu-HU" sz="2600" b="1" u="sng" dirty="0"/>
              <a:t>SZÁNTÓN 2.</a:t>
            </a:r>
          </a:p>
        </p:txBody>
      </p:sp>
      <p:pic>
        <p:nvPicPr>
          <p:cNvPr id="9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9588949" y="390461"/>
            <a:ext cx="554400" cy="55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155575" y="23309"/>
            <a:ext cx="11774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 Új KAP I. pillér: </a:t>
            </a:r>
            <a:r>
              <a:rPr lang="hu-HU" sz="3600" dirty="0" err="1"/>
              <a:t>Agro</a:t>
            </a:r>
            <a:r>
              <a:rPr lang="hu-HU" sz="3600" dirty="0"/>
              <a:t>-ökológiai Program (AÖP) 4.</a:t>
            </a:r>
          </a:p>
        </p:txBody>
      </p:sp>
    </p:spTree>
    <p:extLst>
      <p:ext uri="{BB962C8B-B14F-4D97-AF65-F5344CB8AC3E}">
        <p14:creationId xmlns:p14="http://schemas.microsoft.com/office/powerpoint/2010/main" val="221107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958001"/>
              </p:ext>
            </p:extLst>
          </p:nvPr>
        </p:nvGraphicFramePr>
        <p:xfrm>
          <a:off x="369215" y="2344047"/>
          <a:ext cx="11434858" cy="40013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64145">
                  <a:extLst>
                    <a:ext uri="{9D8B030D-6E8A-4147-A177-3AD203B41FA5}">
                      <a16:colId xmlns="" xmlns:a16="http://schemas.microsoft.com/office/drawing/2014/main" val="1048652492"/>
                    </a:ext>
                  </a:extLst>
                </a:gridCol>
                <a:gridCol w="1275562">
                  <a:extLst>
                    <a:ext uri="{9D8B030D-6E8A-4147-A177-3AD203B41FA5}">
                      <a16:colId xmlns="" xmlns:a16="http://schemas.microsoft.com/office/drawing/2014/main" val="1732755619"/>
                    </a:ext>
                  </a:extLst>
                </a:gridCol>
                <a:gridCol w="5195151">
                  <a:extLst>
                    <a:ext uri="{9D8B030D-6E8A-4147-A177-3AD203B41FA5}">
                      <a16:colId xmlns="" xmlns:a16="http://schemas.microsoft.com/office/drawing/2014/main" val="2183659177"/>
                    </a:ext>
                  </a:extLst>
                </a:gridCol>
              </a:tblGrid>
              <a:tr h="587567">
                <a:tc>
                  <a:txBody>
                    <a:bodyPr/>
                    <a:lstStyle/>
                    <a:p>
                      <a:r>
                        <a:rPr lang="hu-HU" sz="2000" dirty="0"/>
                        <a:t>Gyakorlat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Pontérték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Környezeti előny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3697044"/>
                  </a:ext>
                </a:extLst>
              </a:tr>
              <a:tr h="980570"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Az üzem gyepterületeinek megőrzése </a:t>
                      </a:r>
                      <a:r>
                        <a:rPr lang="hu-HU" sz="2000" kern="1200" dirty="0">
                          <a:solidFill>
                            <a:srgbClr val="FF0000"/>
                          </a:solidFill>
                          <a:effectLst/>
                        </a:rPr>
                        <a:t>tábla szinten </a:t>
                      </a:r>
                      <a:r>
                        <a:rPr lang="hu-HU" sz="2000" kern="1200" dirty="0">
                          <a:effectLst/>
                        </a:rPr>
                        <a:t>az előző évi állandó gyepterületekhez viszonyítva. (nem </a:t>
                      </a:r>
                      <a:r>
                        <a:rPr lang="hu-HU" sz="2000" kern="1200" dirty="0" err="1">
                          <a:effectLst/>
                        </a:rPr>
                        <a:t>Natura</a:t>
                      </a:r>
                      <a:r>
                        <a:rPr lang="hu-HU" sz="2000" kern="1200" dirty="0">
                          <a:effectLst/>
                        </a:rPr>
                        <a:t> 2000 gyepeken)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fokozott szénmegkötés</a:t>
                      </a:r>
                      <a:r>
                        <a:rPr lang="hu-HU" sz="2000" kern="1200" baseline="0" dirty="0">
                          <a:effectLst/>
                        </a:rPr>
                        <a:t> </a:t>
                      </a:r>
                      <a:r>
                        <a:rPr lang="hu-HU" sz="2000" kern="1200" dirty="0">
                          <a:effectLst/>
                        </a:rPr>
                        <a:t>a mezőgazdasági területeken, </a:t>
                      </a:r>
                      <a:r>
                        <a:rPr lang="hu-HU" sz="2000" kern="1200" dirty="0" err="1">
                          <a:effectLst/>
                        </a:rPr>
                        <a:t>biodiverzitás</a:t>
                      </a:r>
                      <a:r>
                        <a:rPr lang="hu-HU" sz="2000" kern="1200" dirty="0">
                          <a:effectLst/>
                        </a:rPr>
                        <a:t> megőrzése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57581"/>
                  </a:ext>
                </a:extLst>
              </a:tr>
              <a:tr h="708376"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Pásztoroló vagy szakaszos legeltetés a gyepterület legalább 50 %-án legeltetési terv készítése mellett (minden gyepen)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túllegeltetés elkerülése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568"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Extenzív gyepek legalább évi egyszeri kaszálása (nem </a:t>
                      </a:r>
                      <a:r>
                        <a:rPr lang="hu-HU" sz="2000" kern="1200" dirty="0" err="1">
                          <a:effectLst/>
                        </a:rPr>
                        <a:t>Natura</a:t>
                      </a:r>
                      <a:r>
                        <a:rPr lang="hu-HU" sz="2000" kern="1200" dirty="0">
                          <a:effectLst/>
                        </a:rPr>
                        <a:t> 2000 gyepeken)</a:t>
                      </a:r>
                      <a:endParaRPr lang="hu-HU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/>
                        <a:t>becserjésedés</a:t>
                      </a:r>
                      <a:r>
                        <a:rPr lang="hu-HU" sz="2000" baseline="0" dirty="0"/>
                        <a:t> elkerülése, megfelelő fajösszetétel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5935"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Kizárólag alternáló kasza használata (minden gyepen)</a:t>
                      </a:r>
                      <a:endParaRPr lang="hu-HU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Ízeltlábúak,</a:t>
                      </a:r>
                      <a:r>
                        <a:rPr lang="hu-HU" sz="2000" baseline="0" dirty="0"/>
                        <a:t> kisebb fajok védelme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14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49382" y="1410347"/>
            <a:ext cx="5338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/>
              <a:t>Választható gyakorlatok </a:t>
            </a:r>
            <a:r>
              <a:rPr lang="hu-HU" sz="2600" b="1" u="sng" dirty="0"/>
              <a:t>GYEPEN</a:t>
            </a:r>
          </a:p>
        </p:txBody>
      </p:sp>
      <p:pic>
        <p:nvPicPr>
          <p:cNvPr id="8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9568530" y="390164"/>
            <a:ext cx="554400" cy="55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55575" y="138545"/>
            <a:ext cx="11774155" cy="12103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 ÚJ KAP I. pillér: </a:t>
            </a:r>
            <a:r>
              <a:rPr lang="hu-HU" sz="3600" dirty="0" err="1"/>
              <a:t>Agro</a:t>
            </a:r>
            <a:r>
              <a:rPr lang="hu-HU" sz="3600" dirty="0"/>
              <a:t>-ökológiai Program (AÖP) 5.</a:t>
            </a:r>
          </a:p>
        </p:txBody>
      </p:sp>
    </p:spTree>
    <p:extLst>
      <p:ext uri="{BB962C8B-B14F-4D97-AF65-F5344CB8AC3E}">
        <p14:creationId xmlns:p14="http://schemas.microsoft.com/office/powerpoint/2010/main" val="3724870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330853"/>
              </p:ext>
            </p:extLst>
          </p:nvPr>
        </p:nvGraphicFramePr>
        <p:xfrm>
          <a:off x="315780" y="1641127"/>
          <a:ext cx="11613950" cy="47516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5930">
                  <a:extLst>
                    <a:ext uri="{9D8B030D-6E8A-4147-A177-3AD203B41FA5}">
                      <a16:colId xmlns="" xmlns:a16="http://schemas.microsoft.com/office/drawing/2014/main" val="1048652492"/>
                    </a:ext>
                  </a:extLst>
                </a:gridCol>
                <a:gridCol w="872359">
                  <a:extLst>
                    <a:ext uri="{9D8B030D-6E8A-4147-A177-3AD203B41FA5}">
                      <a16:colId xmlns="" xmlns:a16="http://schemas.microsoft.com/office/drawing/2014/main" val="1732755619"/>
                    </a:ext>
                  </a:extLst>
                </a:gridCol>
                <a:gridCol w="5255661">
                  <a:extLst>
                    <a:ext uri="{9D8B030D-6E8A-4147-A177-3AD203B41FA5}">
                      <a16:colId xmlns="" xmlns:a16="http://schemas.microsoft.com/office/drawing/2014/main" val="2183659177"/>
                    </a:ext>
                  </a:extLst>
                </a:gridCol>
              </a:tblGrid>
              <a:tr h="335511">
                <a:tc>
                  <a:txBody>
                    <a:bodyPr/>
                    <a:lstStyle/>
                    <a:p>
                      <a:r>
                        <a:rPr lang="hu-HU" sz="1600" dirty="0"/>
                        <a:t>Gyakorlat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/>
                        <a:t>Pont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Környezeti előny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3697044"/>
                  </a:ext>
                </a:extLst>
              </a:tr>
              <a:tr h="317460">
                <a:tc>
                  <a:txBody>
                    <a:bodyPr/>
                    <a:lstStyle/>
                    <a:p>
                      <a:r>
                        <a:rPr lang="hu-HU" sz="1600" b="0" kern="1200" dirty="0" err="1">
                          <a:solidFill>
                            <a:srgbClr val="FF0000"/>
                          </a:solidFill>
                          <a:effectLst/>
                        </a:rPr>
                        <a:t>Mikroöntözési</a:t>
                      </a:r>
                      <a:r>
                        <a:rPr lang="hu-HU" sz="1600" b="0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technológiák alkalmazása</a:t>
                      </a:r>
                      <a:r>
                        <a:rPr lang="hu-HU" sz="1600" b="0" kern="1200" baseline="0" dirty="0">
                          <a:solidFill>
                            <a:schemeClr val="tx1"/>
                          </a:solidFill>
                          <a:effectLst/>
                        </a:rPr>
                        <a:t> (ültetvényterület legalább 50%-án)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</a:t>
                      </a:r>
                      <a:endParaRPr lang="hu-H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kern="1200" dirty="0">
                          <a:effectLst/>
                        </a:rPr>
                        <a:t>vízkészletek fenntartható használata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57581"/>
                  </a:ext>
                </a:extLst>
              </a:tr>
              <a:tr h="321154">
                <a:tc>
                  <a:txBody>
                    <a:bodyPr/>
                    <a:lstStyle/>
                    <a:p>
                      <a:r>
                        <a:rPr lang="hu-HU" sz="1600" b="0" dirty="0">
                          <a:solidFill>
                            <a:srgbClr val="FF0000"/>
                          </a:solidFill>
                        </a:rPr>
                        <a:t>Méhbarát 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növényvédelem (szerválasztás).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beporzók helyzetének javítása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0627623"/>
                  </a:ext>
                </a:extLst>
              </a:tr>
              <a:tr h="5834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Engedélyezett </a:t>
                      </a:r>
                      <a:r>
                        <a:rPr lang="hu-HU" sz="1600" b="0" kern="1200" dirty="0">
                          <a:solidFill>
                            <a:srgbClr val="FF0000"/>
                          </a:solidFill>
                          <a:effectLst/>
                        </a:rPr>
                        <a:t>biológiai ágensek 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alkalmazása.</a:t>
                      </a: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(ültetvényterület legalább 50%-án).</a:t>
                      </a:r>
                      <a:endParaRPr lang="hu-HU" sz="16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kern="1200" dirty="0">
                          <a:effectLst/>
                        </a:rPr>
                        <a:t>növényvédőszerek használat csökkentése a nem ökológiai művelés alatt álló ültetvényterületekben is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1477812"/>
                  </a:ext>
                </a:extLst>
              </a:tr>
              <a:tr h="583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200" dirty="0">
                          <a:solidFill>
                            <a:srgbClr val="FF0000"/>
                          </a:solidFill>
                          <a:effectLst/>
                        </a:rPr>
                        <a:t>Talajkondicionáló, növénykondicionáló 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vagy </a:t>
                      </a:r>
                      <a:r>
                        <a:rPr lang="hu-HU" sz="1600" b="0" kern="1200" dirty="0">
                          <a:solidFill>
                            <a:srgbClr val="FF0000"/>
                          </a:solidFill>
                          <a:effectLst/>
                        </a:rPr>
                        <a:t>N-megkötő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 készítmények alkalmazása </a:t>
                      </a: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(ültetvényterület legalább 50%-án).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kern="1200" dirty="0">
                          <a:effectLst/>
                        </a:rPr>
                        <a:t>talajok szervesanyag-készletének helyreállítása, javuló talajpotenciál és </a:t>
                      </a:r>
                      <a:r>
                        <a:rPr lang="hu-HU" sz="1600" kern="1200" dirty="0" err="1">
                          <a:effectLst/>
                        </a:rPr>
                        <a:t>talaj-biodiverzitás</a:t>
                      </a:r>
                      <a:r>
                        <a:rPr lang="hu-HU" sz="1600" kern="1200" dirty="0">
                          <a:effectLst/>
                        </a:rPr>
                        <a:t>, ammónia-emisszió 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7402581"/>
                  </a:ext>
                </a:extLst>
              </a:tr>
              <a:tr h="584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rgbClr val="FF0000"/>
                          </a:solidFill>
                        </a:rPr>
                        <a:t>Mikrobiológiai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 készítmények alkalmazása 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(ültetvényterület legalább 50%-án).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>
                          <a:effectLst/>
                        </a:rPr>
                        <a:t>talajok szervesanyag-készletének helyreállítása, javuló talajpotenciál</a:t>
                      </a:r>
                      <a:r>
                        <a:rPr lang="hu-HU" sz="1600" kern="1200" baseline="0" dirty="0">
                          <a:effectLst/>
                        </a:rPr>
                        <a:t> és</a:t>
                      </a:r>
                      <a:r>
                        <a:rPr lang="hu-HU" sz="1600" kern="1200" dirty="0">
                          <a:effectLst/>
                        </a:rPr>
                        <a:t> </a:t>
                      </a:r>
                      <a:r>
                        <a:rPr lang="hu-HU" sz="1600" kern="1200" dirty="0" err="1">
                          <a:effectLst/>
                        </a:rPr>
                        <a:t>talaj-biodiverzitás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3497">
                <a:tc>
                  <a:txBody>
                    <a:bodyPr/>
                    <a:lstStyle/>
                    <a:p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Ültetvények </a:t>
                      </a:r>
                      <a:r>
                        <a:rPr lang="hu-HU" sz="1600" b="0" kern="1200" dirty="0">
                          <a:solidFill>
                            <a:srgbClr val="FF0000"/>
                          </a:solidFill>
                          <a:effectLst/>
                        </a:rPr>
                        <a:t>talajtakarása 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mulcsozással, egyéves sorköztakaró növények termesztésével (12% alatti lejtésű területeken).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>
                          <a:effectLst/>
                        </a:rPr>
                        <a:t>talajok szénmegkötő képessége, védelem az erózió káros hatásaitól, talajnedvesség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4134380"/>
                  </a:ext>
                </a:extLst>
              </a:tr>
              <a:tr h="583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Ültetvények </a:t>
                      </a:r>
                      <a:r>
                        <a:rPr lang="hu-HU" sz="1600" b="0" kern="1200" dirty="0">
                          <a:solidFill>
                            <a:srgbClr val="FF0000"/>
                          </a:solidFill>
                          <a:effectLst/>
                        </a:rPr>
                        <a:t>talajtakarása évelő kultúrák 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fenntartásával, gyepesítéssel.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>
                          <a:effectLst/>
                        </a:rPr>
                        <a:t>talajok szénmegkötő képessége, védelem az erózió káros hatásaitól, talajnedvesség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3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Karbamid műtrágya </a:t>
                      </a:r>
                      <a:r>
                        <a:rPr lang="hu-HU" sz="1600" b="0" kern="1200" dirty="0">
                          <a:solidFill>
                            <a:srgbClr val="FF0000"/>
                          </a:solidFill>
                          <a:effectLst/>
                        </a:rPr>
                        <a:t>azonnali bedolgozása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600" b="0" kern="1200" dirty="0">
                          <a:solidFill>
                            <a:srgbClr val="FF0000"/>
                          </a:solidFill>
                          <a:effectLst/>
                        </a:rPr>
                        <a:t>vagy inhibitor 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alkalmazása.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>
                          <a:effectLst/>
                        </a:rPr>
                        <a:t>ammónia-emisszió csökkentése</a:t>
                      </a:r>
                      <a:endParaRPr lang="hu-HU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15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41890" y="1115445"/>
            <a:ext cx="7535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/>
              <a:t>Választható gyakorlatok </a:t>
            </a:r>
            <a:r>
              <a:rPr lang="hu-HU" sz="2600" b="1" u="sng" dirty="0"/>
              <a:t>ÜLTETVÉNYEKBEN</a:t>
            </a:r>
          </a:p>
        </p:txBody>
      </p:sp>
      <p:pic>
        <p:nvPicPr>
          <p:cNvPr id="8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9687425" y="390164"/>
            <a:ext cx="554400" cy="55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55575" y="23309"/>
            <a:ext cx="11774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 Új KAP I. pillér: </a:t>
            </a:r>
            <a:r>
              <a:rPr lang="hu-HU" sz="3600" dirty="0" err="1"/>
              <a:t>Agro</a:t>
            </a:r>
            <a:r>
              <a:rPr lang="hu-HU" sz="3600" dirty="0"/>
              <a:t>-ökológiai Program (AÖP) 6.</a:t>
            </a:r>
          </a:p>
        </p:txBody>
      </p:sp>
    </p:spTree>
    <p:extLst>
      <p:ext uri="{BB962C8B-B14F-4D97-AF65-F5344CB8AC3E}">
        <p14:creationId xmlns:p14="http://schemas.microsoft.com/office/powerpoint/2010/main" val="2281419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415751" y="996287"/>
            <a:ext cx="1776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0873" y="76819"/>
            <a:ext cx="10767070" cy="11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Köszönöm a megtisztelő figyelmüket!</a:t>
            </a:r>
            <a:endParaRPr lang="en-US" dirty="0"/>
          </a:p>
        </p:txBody>
      </p:sp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16</a:t>
            </a:fld>
            <a:endParaRPr lang="hu-HU" sz="20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1" y="1365619"/>
            <a:ext cx="11339350" cy="481700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57351" y="6179131"/>
            <a:ext cx="1122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Fotó: Madarász István – </a:t>
            </a:r>
            <a:r>
              <a:rPr lang="hu-HU" i="1" dirty="0" smtClean="0"/>
              <a:t>Újszentmargita, </a:t>
            </a:r>
            <a:r>
              <a:rPr lang="hu-HU" i="1" dirty="0" smtClean="0"/>
              <a:t>Görögszög határrész, 2020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31233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33" y="1231900"/>
            <a:ext cx="401570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8695"/>
            <a:ext cx="10429555" cy="1339702"/>
          </a:xfrm>
        </p:spPr>
        <p:txBody>
          <a:bodyPr>
            <a:normAutofit/>
          </a:bodyPr>
          <a:lstStyle/>
          <a:p>
            <a:r>
              <a:rPr lang="hu-HU" sz="3600" dirty="0"/>
              <a:t>Új KAP (2023-2027) erősödő zöld elvárásokkal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1506" y="1105814"/>
            <a:ext cx="11504429" cy="55760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/>
              <a:t>Új KAP célok</a:t>
            </a:r>
            <a:r>
              <a:rPr lang="hu-HU" sz="2600" b="1" dirty="0"/>
              <a:t> 9+1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1. Tisztességes bevételek a mezőgazdaságban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2. Ágazat versenyképességének növelése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3. Kiegyensúlyozottabb erőviszonyok az élelmiszerláncban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4. Éghajlatváltozással kapcsolatos intézkedések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5. Természeti erőforrások fenntartható használata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6. Tájak és a biológiai sokféleség megőrzése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7. Generációs megújulás támogatása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8. Vidéki térségek gazdasági élénkítése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9. Élelmiszer-minőség és az egészség védelme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b="1" dirty="0"/>
              <a:t>Átfogó célkitűzés: tudásátadás, innováció, </a:t>
            </a:r>
            <a:r>
              <a:rPr lang="hu-HU" sz="2600" b="1" dirty="0" err="1"/>
              <a:t>digitalizáció</a:t>
            </a:r>
            <a:endParaRPr lang="hu-HU" sz="26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b="1" dirty="0"/>
              <a:t>Zöld Megállapodás KAP kapcsolódása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600" dirty="0"/>
              <a:t>Farm2Fork stratégia és a </a:t>
            </a:r>
            <a:r>
              <a:rPr lang="hu-HU" sz="2600" dirty="0" err="1"/>
              <a:t>Biodiverzitás</a:t>
            </a:r>
            <a:r>
              <a:rPr lang="hu-HU" sz="2600" dirty="0"/>
              <a:t> stratégia</a:t>
            </a:r>
          </a:p>
        </p:txBody>
      </p:sp>
      <p:sp>
        <p:nvSpPr>
          <p:cNvPr id="4" name="AutoShape 4" descr="Képtalálatok a következőre: zöld megállapodá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7" y="1516827"/>
            <a:ext cx="458498" cy="367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1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780"/>
    </mc:Choice>
    <mc:Fallback xmlns="">
      <p:transition spd="slow" advClick="0" advTm="627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932" y="1"/>
            <a:ext cx="11671695" cy="1333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Új KAP Stratégiai Terv beavatkozás típusai (2023-2027)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68823112"/>
              </p:ext>
            </p:extLst>
          </p:nvPr>
        </p:nvGraphicFramePr>
        <p:xfrm>
          <a:off x="297711" y="1137684"/>
          <a:ext cx="11451265" cy="524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89932" y="5458680"/>
            <a:ext cx="5112385" cy="10556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u="sng" dirty="0">
                <a:solidFill>
                  <a:schemeClr val="tx1"/>
                </a:solidFill>
                <a:cs typeface="Calibri Light" panose="020F0302020204030204" pitchFamily="34" charset="0"/>
              </a:rPr>
              <a:t>Ágazati programok </a:t>
            </a:r>
            <a:r>
              <a:rPr lang="hu-HU" sz="2800" dirty="0">
                <a:solidFill>
                  <a:schemeClr val="tx1"/>
                </a:solidFill>
                <a:cs typeface="Calibri Light" panose="020F0302020204030204" pitchFamily="34" charset="0"/>
              </a:rPr>
              <a:t>(méhészet, zöldség-gyümölcs, szőlő-bor)</a:t>
            </a:r>
          </a:p>
        </p:txBody>
      </p:sp>
    </p:spTree>
    <p:extLst>
      <p:ext uri="{BB962C8B-B14F-4D97-AF65-F5344CB8AC3E}">
        <p14:creationId xmlns:p14="http://schemas.microsoft.com/office/powerpoint/2010/main" val="21766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763"/>
    </mc:Choice>
    <mc:Fallback xmlns="">
      <p:transition spd="slow" advClick="0" advTm="6676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2725" y="0"/>
            <a:ext cx="11640608" cy="1325563"/>
          </a:xfrm>
        </p:spPr>
        <p:txBody>
          <a:bodyPr>
            <a:normAutofit/>
          </a:bodyPr>
          <a:lstStyle/>
          <a:p>
            <a:r>
              <a:rPr lang="hu-HU" sz="3600" dirty="0"/>
              <a:t>Új KAP (2023-2027) I-II. pillér zöld intézkedések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56010090"/>
              </p:ext>
            </p:extLst>
          </p:nvPr>
        </p:nvGraphicFramePr>
        <p:xfrm>
          <a:off x="262467" y="1122220"/>
          <a:ext cx="11590866" cy="534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803564" y="5879642"/>
            <a:ext cx="10510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AKIS (képzés, szaktanácsadás, innováció), együttműködések, KAP Zöld Támogató Hálózat</a:t>
            </a:r>
          </a:p>
        </p:txBody>
      </p:sp>
    </p:spTree>
    <p:extLst>
      <p:ext uri="{BB962C8B-B14F-4D97-AF65-F5344CB8AC3E}">
        <p14:creationId xmlns:p14="http://schemas.microsoft.com/office/powerpoint/2010/main" val="9918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921"/>
    </mc:Choice>
    <mc:Fallback xmlns="">
      <p:transition spd="slow" advClick="0" advTm="3792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1745" y="1173018"/>
            <a:ext cx="11453091" cy="500394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2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HMKÁ előírások, AÖP, Natura 2000 előírások, területpihentetés, stb. miatt </a:t>
            </a:r>
            <a:r>
              <a:rPr lang="hu-HU" sz="2600" b="1" dirty="0"/>
              <a:t>a „régi” alapfogalomnak nem megfelelő</a:t>
            </a:r>
            <a:r>
              <a:rPr lang="hu-HU" sz="2600" dirty="0"/>
              <a:t>, </a:t>
            </a:r>
            <a:r>
              <a:rPr lang="hu-HU" sz="2600" b="1" dirty="0"/>
              <a:t>de értékes területek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Hazai megközelítés: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hu-HU" sz="2600" dirty="0"/>
              <a:t>Jelenleg nem támogatott, de </a:t>
            </a:r>
            <a:r>
              <a:rPr lang="hu-HU" sz="2600" dirty="0" err="1"/>
              <a:t>agro</a:t>
            </a:r>
            <a:r>
              <a:rPr lang="hu-HU" sz="2600" dirty="0"/>
              <a:t>-ökológiai szempontból értékes biotópok (vizenyős területek, fasorok, stb.) bevonása.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hu-HU" sz="2600" dirty="0"/>
              <a:t>Jelenleg támogatott területen új </a:t>
            </a:r>
            <a:r>
              <a:rPr lang="hu-HU" sz="2600" dirty="0" err="1"/>
              <a:t>agro</a:t>
            </a:r>
            <a:r>
              <a:rPr lang="hu-HU" sz="2600" dirty="0"/>
              <a:t>-ökológiai területek létrehozása.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b="1" dirty="0"/>
              <a:t>Jogszerű földhasználat!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S</a:t>
            </a:r>
            <a:r>
              <a:rPr lang="es-ES_tradnl" sz="2600" dirty="0"/>
              <a:t>egít az </a:t>
            </a:r>
            <a:r>
              <a:rPr lang="hu-HU" sz="2600" dirty="0"/>
              <a:t>ú</a:t>
            </a:r>
            <a:r>
              <a:rPr lang="es-ES_tradnl" sz="2600" dirty="0"/>
              <a:t>j </a:t>
            </a:r>
            <a:r>
              <a:rPr lang="hu-HU" sz="2600" dirty="0"/>
              <a:t>z</a:t>
            </a:r>
            <a:r>
              <a:rPr lang="es-ES_tradnl" sz="2600" dirty="0"/>
              <a:t>öld </a:t>
            </a:r>
            <a:r>
              <a:rPr lang="hu-HU" sz="2600" dirty="0"/>
              <a:t>elvárásoknak való megfelelésben is.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A </a:t>
            </a:r>
            <a:r>
              <a:rPr lang="es-ES_tradnl" sz="2600" dirty="0" err="1"/>
              <a:t>gazdáknak</a:t>
            </a:r>
            <a:r>
              <a:rPr lang="es-ES_tradnl" sz="2600" dirty="0"/>
              <a:t> </a:t>
            </a:r>
            <a:r>
              <a:rPr lang="es-ES_tradnl" sz="2600" dirty="0" err="1"/>
              <a:t>nem</a:t>
            </a:r>
            <a:r>
              <a:rPr lang="es-ES_tradnl" sz="2600" dirty="0"/>
              <a:t> </a:t>
            </a:r>
            <a:r>
              <a:rPr lang="es-ES_tradnl" sz="2600" dirty="0" err="1"/>
              <a:t>lesz</a:t>
            </a:r>
            <a:r>
              <a:rPr lang="es-ES_tradnl" sz="2600" dirty="0"/>
              <a:t> </a:t>
            </a:r>
            <a:r>
              <a:rPr lang="es-ES_tradnl" sz="2600" dirty="0" err="1"/>
              <a:t>érdekük</a:t>
            </a:r>
            <a:r>
              <a:rPr lang="es-ES_tradnl" sz="2600" dirty="0"/>
              <a:t> </a:t>
            </a:r>
            <a:r>
              <a:rPr lang="es-ES_tradnl" sz="2600" dirty="0" err="1"/>
              <a:t>ezeket</a:t>
            </a:r>
            <a:r>
              <a:rPr lang="es-ES_tradnl" sz="2600" dirty="0"/>
              <a:t> </a:t>
            </a:r>
            <a:r>
              <a:rPr lang="hu-HU" sz="2600" dirty="0"/>
              <a:t>a területeket </a:t>
            </a:r>
            <a:r>
              <a:rPr lang="es-ES_tradnl" sz="2600" dirty="0"/>
              <a:t>szántóvá alakítani, illetve új területeken alakulhatnak ki tájképi, nem termelő elemek</a:t>
            </a:r>
            <a:r>
              <a:rPr lang="hu-HU" sz="2600" dirty="0"/>
              <a:t> (vízmegtartás és talajkímélés)</a:t>
            </a:r>
            <a:r>
              <a:rPr lang="es-ES_tradnl" sz="2600" dirty="0"/>
              <a:t>. </a:t>
            </a:r>
            <a:endParaRPr lang="hu-HU" sz="2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_tradnl" sz="2600" dirty="0"/>
              <a:t>A felszínborítási adatbázisok alapján, figyelembe véve a tulajdonosi, illetve földhasználati jogosultságok heterogenitását is, a várható területnövek</a:t>
            </a:r>
            <a:r>
              <a:rPr lang="hu-HU" sz="2600" dirty="0" err="1"/>
              <a:t>edés</a:t>
            </a:r>
            <a:r>
              <a:rPr lang="es-ES_tradnl" sz="2600" dirty="0"/>
              <a:t> 100.000 h</a:t>
            </a:r>
            <a:r>
              <a:rPr lang="hu-HU" sz="2600" dirty="0" err="1"/>
              <a:t>ektár</a:t>
            </a:r>
            <a:r>
              <a:rPr lang="es-ES_tradnl" sz="2600" dirty="0"/>
              <a:t> körül valószínűsíthető.</a:t>
            </a:r>
            <a:endParaRPr lang="hu-HU" sz="2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u-HU" sz="26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220134" y="23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/>
              <a:t>Új KAP I-II. pillér: Támogatható terület bővítése (AÖT)</a:t>
            </a:r>
          </a:p>
        </p:txBody>
      </p:sp>
      <p:pic>
        <p:nvPicPr>
          <p:cNvPr id="8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11082898" y="1260373"/>
            <a:ext cx="554400" cy="556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6698"/>
    </mc:Choice>
    <mc:Fallback xmlns="">
      <p:transition spd="slow" advClick="0" advTm="766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9454" y="1163368"/>
            <a:ext cx="11443855" cy="5013595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Meg kell felelni a gazdálkodási követelményeknek (</a:t>
            </a:r>
            <a:r>
              <a:rPr lang="hu-HU" sz="2600" b="1" dirty="0"/>
              <a:t>JFGK </a:t>
            </a:r>
            <a:r>
              <a:rPr lang="hu-HU" sz="2600" dirty="0"/>
              <a:t>– 11 darab) és a földterület helyes mezőgazdasági és környezeti állapotára (</a:t>
            </a:r>
            <a:r>
              <a:rPr lang="hu-HU" sz="2600" b="1" dirty="0"/>
              <a:t>HMKÁ </a:t>
            </a:r>
            <a:r>
              <a:rPr lang="hu-HU" sz="2600" dirty="0"/>
              <a:t>– 9 darab) vonatkozó elvárásoknak.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A zöldítés korábbi elemei közül az </a:t>
            </a:r>
            <a:r>
              <a:rPr lang="hu-HU" sz="2600" b="1" dirty="0"/>
              <a:t>állandó gyepterületek</a:t>
            </a:r>
            <a:r>
              <a:rPr lang="hu-HU" sz="2600" dirty="0"/>
              <a:t> </a:t>
            </a:r>
            <a:r>
              <a:rPr lang="hu-HU" sz="2600" b="1" dirty="0"/>
              <a:t>fenntartása</a:t>
            </a:r>
            <a:r>
              <a:rPr lang="hu-HU" sz="2600" dirty="0"/>
              <a:t>, a </a:t>
            </a:r>
            <a:r>
              <a:rPr lang="hu-HU" sz="2600" b="1" dirty="0"/>
              <a:t>terménydiverzifikáció/vetésforgó</a:t>
            </a:r>
            <a:r>
              <a:rPr lang="hu-HU" sz="2600" dirty="0"/>
              <a:t> és az </a:t>
            </a:r>
            <a:r>
              <a:rPr lang="hu-HU" sz="2600" b="1" dirty="0"/>
              <a:t>ökológiai fókuszterületek (EFA) kijelölése </a:t>
            </a:r>
            <a:r>
              <a:rPr lang="hu-HU" sz="2600" dirty="0"/>
              <a:t>beolvadnak az alapfeltételek közé.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A zöldítés elemei a korábbi 30%-tól eltérően </a:t>
            </a:r>
            <a:r>
              <a:rPr lang="hu-HU" sz="2600" b="1" dirty="0"/>
              <a:t>az összes közvetlen támogatás és területalapú vidékfejlesztési kifizetés előfeltételévé válnak.</a:t>
            </a:r>
            <a:endParaRPr lang="hu-HU" sz="2600" dirty="0"/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b="1" dirty="0"/>
              <a:t>Új elemek: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Foszfátok diffúz szennyezése elleni intézkedés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Vizes élőhelyek és tőzeglápok védelme </a:t>
            </a:r>
            <a:r>
              <a:rPr lang="hu-HU" sz="2600" i="1" dirty="0"/>
              <a:t>(HMKÁ 2 – 2025-től)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Fenntartható növényvédőszer-használat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u-HU" sz="2000" dirty="0"/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u-HU" sz="23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2300" b="1" u="sng" dirty="0">
              <a:solidFill>
                <a:srgbClr val="FF0000"/>
              </a:solidFill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20134" y="157018"/>
            <a:ext cx="10515600" cy="1191853"/>
          </a:xfrm>
        </p:spPr>
        <p:txBody>
          <a:bodyPr>
            <a:normAutofit/>
          </a:bodyPr>
          <a:lstStyle/>
          <a:p>
            <a:r>
              <a:rPr lang="hu-HU" sz="3600" dirty="0"/>
              <a:t>Új KAP I-II. pillér: Kiterjesztett </a:t>
            </a:r>
            <a:r>
              <a:rPr lang="hu-HU" sz="3600" dirty="0" err="1"/>
              <a:t>kondícionalitás</a:t>
            </a:r>
            <a:r>
              <a:rPr lang="hu-HU" sz="3600" dirty="0"/>
              <a:t> 1.</a:t>
            </a:r>
          </a:p>
        </p:txBody>
      </p:sp>
      <p:pic>
        <p:nvPicPr>
          <p:cNvPr id="8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9561261" y="382093"/>
            <a:ext cx="554400" cy="556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21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319"/>
    </mc:Choice>
    <mc:Fallback xmlns="">
      <p:transition spd="slow" advClick="0" advTm="333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Új KAP I-II. pillér: Kiterjesztett </a:t>
            </a:r>
            <a:r>
              <a:rPr lang="hu-HU" sz="3600" dirty="0" err="1"/>
              <a:t>kondícionalitás</a:t>
            </a:r>
            <a:r>
              <a:rPr lang="hu-HU" sz="3600" dirty="0"/>
              <a:t>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4715" y="1450693"/>
            <a:ext cx="10919085" cy="4726270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hu-HU" sz="2800" u="sng" dirty="0"/>
              <a:t>Éghajlatváltozás</a:t>
            </a:r>
          </a:p>
          <a:p>
            <a:pPr algn="just"/>
            <a:r>
              <a:rPr lang="hu-HU" sz="2400" dirty="0"/>
              <a:t>HMKÁ </a:t>
            </a:r>
            <a:r>
              <a:rPr lang="en-US" sz="2400" dirty="0"/>
              <a:t>1 - </a:t>
            </a:r>
            <a:r>
              <a:rPr lang="en-US" sz="2400" dirty="0" err="1"/>
              <a:t>Állandó</a:t>
            </a:r>
            <a:r>
              <a:rPr lang="en-US" sz="2400" dirty="0"/>
              <a:t> </a:t>
            </a:r>
            <a:r>
              <a:rPr lang="en-US" sz="2400" dirty="0" err="1"/>
              <a:t>gyepterületek</a:t>
            </a:r>
            <a:r>
              <a:rPr lang="en-US" sz="2400" dirty="0"/>
              <a:t> </a:t>
            </a:r>
            <a:r>
              <a:rPr lang="en-US" sz="2400" dirty="0" err="1"/>
              <a:t>megőrzése</a:t>
            </a:r>
            <a:r>
              <a:rPr lang="en-US" sz="2400" dirty="0"/>
              <a:t> </a:t>
            </a:r>
            <a:r>
              <a:rPr lang="en-US" sz="2400" dirty="0" err="1"/>
              <a:t>tagállami</a:t>
            </a:r>
            <a:r>
              <a:rPr lang="en-US" sz="2400" dirty="0"/>
              <a:t> </a:t>
            </a:r>
            <a:r>
              <a:rPr lang="en-US" sz="2400" dirty="0" err="1"/>
              <a:t>szinten</a:t>
            </a:r>
            <a:endParaRPr lang="hu-HU" sz="2000" dirty="0">
              <a:ea typeface="Calibri"/>
              <a:cs typeface="Calibri"/>
            </a:endParaRPr>
          </a:p>
          <a:p>
            <a:pPr algn="just"/>
            <a:r>
              <a:rPr lang="hu-HU" sz="2400" dirty="0">
                <a:solidFill>
                  <a:srgbClr val="FF0000"/>
                </a:solidFill>
              </a:rPr>
              <a:t>HMKÁ </a:t>
            </a:r>
            <a:r>
              <a:rPr lang="en-US" sz="2400" dirty="0">
                <a:solidFill>
                  <a:srgbClr val="FF0000"/>
                </a:solidFill>
              </a:rPr>
              <a:t>2 - A </a:t>
            </a:r>
            <a:r>
              <a:rPr lang="en-US" sz="2400" dirty="0" err="1">
                <a:solidFill>
                  <a:srgbClr val="FF0000"/>
                </a:solidFill>
              </a:rPr>
              <a:t>vizes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élőhelyek</a:t>
            </a:r>
            <a:r>
              <a:rPr lang="en-US" sz="2400" dirty="0">
                <a:solidFill>
                  <a:srgbClr val="FF0000"/>
                </a:solidFill>
              </a:rPr>
              <a:t> és a </a:t>
            </a:r>
            <a:r>
              <a:rPr lang="en-US" sz="2400" dirty="0" err="1">
                <a:solidFill>
                  <a:srgbClr val="FF0000"/>
                </a:solidFill>
              </a:rPr>
              <a:t>tőzegláp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minimális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védelme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megőrzése</a:t>
            </a:r>
            <a:r>
              <a:rPr lang="hu-HU" sz="2400" dirty="0">
                <a:solidFill>
                  <a:srgbClr val="FF0000"/>
                </a:solidFill>
              </a:rPr>
              <a:t> (2025-től)</a:t>
            </a:r>
          </a:p>
          <a:p>
            <a:pPr algn="just"/>
            <a:r>
              <a:rPr lang="hu-HU" sz="2400" dirty="0"/>
              <a:t>HMKÁ </a:t>
            </a:r>
            <a:r>
              <a:rPr lang="en-US" sz="2400" dirty="0"/>
              <a:t>3 - </a:t>
            </a:r>
            <a:r>
              <a:rPr lang="en-US" sz="2400" dirty="0" err="1"/>
              <a:t>Tarlóégetés</a:t>
            </a:r>
            <a:r>
              <a:rPr lang="en-US" sz="2400" dirty="0"/>
              <a:t> </a:t>
            </a:r>
            <a:r>
              <a:rPr lang="en-US" sz="2400" dirty="0" err="1"/>
              <a:t>tilalma</a:t>
            </a:r>
            <a:endParaRPr lang="hu-HU" sz="2000" dirty="0"/>
          </a:p>
          <a:p>
            <a:pPr marL="0" indent="0" algn="just">
              <a:buNone/>
            </a:pPr>
            <a:r>
              <a:rPr lang="hu-HU" sz="2400" u="sng" dirty="0"/>
              <a:t>Víz</a:t>
            </a:r>
          </a:p>
          <a:p>
            <a:pPr algn="just"/>
            <a:r>
              <a:rPr lang="hu-HU" sz="2400" dirty="0">
                <a:solidFill>
                  <a:srgbClr val="FF0000"/>
                </a:solidFill>
              </a:rPr>
              <a:t>JFGK 1 - vízkészletek védelmére vonatkozó szabályozás, illetve a foszfátok diffúz szennyező forrásainak ellenőrzésére vonatkozó kötelező követelmények </a:t>
            </a:r>
          </a:p>
          <a:p>
            <a:pPr algn="just"/>
            <a:r>
              <a:rPr lang="hu-HU" sz="2400" dirty="0"/>
              <a:t>JFGK 2 - a vizek mezőgazdasági eredetű </a:t>
            </a:r>
            <a:r>
              <a:rPr lang="hu-HU" sz="2400" dirty="0" err="1"/>
              <a:t>nitrátszennyezéssel</a:t>
            </a:r>
            <a:r>
              <a:rPr lang="hu-HU" sz="2400" dirty="0"/>
              <a:t> szembeni védelmére vonatkozó hazai szabályozás – Nitrát HMGY előírások</a:t>
            </a:r>
          </a:p>
          <a:p>
            <a:pPr lvl="0" algn="just"/>
            <a:r>
              <a:rPr lang="hu-HU" sz="2400" dirty="0"/>
              <a:t>HMKÁ 4 - vízvédelmi sávokra vonatkozó szabályozások</a:t>
            </a:r>
          </a:p>
          <a:p>
            <a:pPr marL="0" indent="0" algn="just">
              <a:buNone/>
            </a:pPr>
            <a:endParaRPr lang="hu-HU" sz="2000" dirty="0">
              <a:ea typeface="Calibri"/>
              <a:cs typeface="Calibri"/>
            </a:endParaRPr>
          </a:p>
          <a:p>
            <a:pPr lvl="0" algn="just"/>
            <a:endParaRPr lang="hu-HU" sz="2300" dirty="0"/>
          </a:p>
          <a:p>
            <a:pPr marL="0" indent="0" algn="just">
              <a:buNone/>
            </a:pPr>
            <a:endParaRPr lang="hu-HU" sz="2300" b="1" u="sng" dirty="0">
              <a:solidFill>
                <a:srgbClr val="FF0000"/>
              </a:solidFill>
            </a:endParaRPr>
          </a:p>
        </p:txBody>
      </p:sp>
      <p:pic>
        <p:nvPicPr>
          <p:cNvPr id="4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9610162" y="382093"/>
            <a:ext cx="554400" cy="556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319"/>
    </mc:Choice>
    <mc:Fallback xmlns="">
      <p:transition spd="slow" advClick="0" advTm="333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Új KAP I-II. pillér: Kiterjesztett </a:t>
            </a:r>
            <a:r>
              <a:rPr lang="hu-HU" sz="3600" dirty="0" err="1"/>
              <a:t>kondícionalitás</a:t>
            </a:r>
            <a:r>
              <a:rPr lang="hu-HU" sz="3600" dirty="0"/>
              <a:t> 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6900" y="1310015"/>
            <a:ext cx="10919085" cy="5153307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800" u="sng" dirty="0"/>
              <a:t>Talajvédelem és talajminőség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>
                <a:solidFill>
                  <a:srgbClr val="FF0000"/>
                </a:solidFill>
              </a:rPr>
              <a:t>HMKÁ 5</a:t>
            </a:r>
            <a:r>
              <a:rPr lang="en-US" sz="2400" dirty="0">
                <a:solidFill>
                  <a:srgbClr val="FF0000"/>
                </a:solidFill>
              </a:rPr>
              <a:t> - </a:t>
            </a:r>
            <a:r>
              <a:rPr lang="hu-HU" sz="2400" dirty="0">
                <a:solidFill>
                  <a:srgbClr val="FF0000"/>
                </a:solidFill>
              </a:rPr>
              <a:t>Talajvédelemre és az erózió megfékezésére vonatkozó előírások</a:t>
            </a:r>
            <a:endParaRPr lang="hu-HU" sz="2000" dirty="0">
              <a:solidFill>
                <a:srgbClr val="FF0000"/>
              </a:solidFill>
              <a:ea typeface="Calibri"/>
              <a:cs typeface="Calibri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>
                <a:solidFill>
                  <a:srgbClr val="FF0000"/>
                </a:solidFill>
              </a:rPr>
              <a:t>HMKÁ 6</a:t>
            </a:r>
            <a:r>
              <a:rPr lang="en-US" sz="2400" dirty="0">
                <a:solidFill>
                  <a:srgbClr val="FF0000"/>
                </a:solidFill>
              </a:rPr>
              <a:t> - </a:t>
            </a:r>
            <a:r>
              <a:rPr lang="hu-HU" sz="2400" dirty="0">
                <a:solidFill>
                  <a:srgbClr val="FF0000"/>
                </a:solidFill>
              </a:rPr>
              <a:t>Minimális talajborítás fenntartása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>
                <a:solidFill>
                  <a:srgbClr val="FF0000"/>
                </a:solidFill>
              </a:rPr>
              <a:t>HMKÁ 7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hu-HU" sz="2400" dirty="0">
                <a:solidFill>
                  <a:srgbClr val="FF0000"/>
                </a:solidFill>
              </a:rPr>
              <a:t>-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hu-HU" sz="2400" dirty="0">
                <a:solidFill>
                  <a:srgbClr val="FF0000"/>
                </a:solidFill>
              </a:rPr>
              <a:t>Vetésváltási </a:t>
            </a:r>
            <a:r>
              <a:rPr lang="hu-HU" sz="2400" dirty="0" smtClean="0">
                <a:solidFill>
                  <a:srgbClr val="FF0000"/>
                </a:solidFill>
              </a:rPr>
              <a:t>szabályok – </a:t>
            </a:r>
            <a:r>
              <a:rPr lang="hu-HU" sz="2400" b="1" u="sng" dirty="0" smtClean="0">
                <a:solidFill>
                  <a:srgbClr val="FF0000"/>
                </a:solidFill>
              </a:rPr>
              <a:t>JELENTŐS VÁLTOZÁSOK A KORÁBBI ÉVEKHEZ KÉPEST</a:t>
            </a:r>
            <a:endParaRPr lang="hu-HU" sz="2000" b="1" u="sng" dirty="0">
              <a:solidFill>
                <a:srgbClr val="FF0000"/>
              </a:solidFill>
            </a:endParaRPr>
          </a:p>
          <a:p>
            <a:pPr marL="0" lvl="1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2800" u="sng" dirty="0"/>
              <a:t>Biodiverzitás és tájkép </a:t>
            </a:r>
          </a:p>
          <a:p>
            <a:pPr marL="228600" lvl="1"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/>
              <a:t>JFGK 3 - </a:t>
            </a:r>
            <a:r>
              <a:rPr lang="hu-HU" dirty="0" err="1"/>
              <a:t>Natura</a:t>
            </a:r>
            <a:r>
              <a:rPr lang="hu-HU" dirty="0"/>
              <a:t> 2000, vadon élő madarak védelmére vonatkozó hazai szabályozás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/>
              <a:t>JFGK 4 - </a:t>
            </a:r>
            <a:r>
              <a:rPr lang="hu-HU" sz="2400" dirty="0" err="1"/>
              <a:t>Natura</a:t>
            </a:r>
            <a:r>
              <a:rPr lang="hu-HU" sz="2400" dirty="0"/>
              <a:t> 2000, </a:t>
            </a:r>
            <a:r>
              <a:rPr lang="hu-HU" sz="2400" dirty="0" err="1"/>
              <a:t>élőhelyvédelemre</a:t>
            </a:r>
            <a:r>
              <a:rPr lang="hu-HU" sz="2400" dirty="0"/>
              <a:t> vonatkozó hazai szabályozás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>
                <a:solidFill>
                  <a:srgbClr val="FF0000"/>
                </a:solidFill>
              </a:rPr>
              <a:t>HMKÁ 8 - Nem termelő elemek fenntartása a szántóterületek bizonyos százalékán; védett tájképi elemek fenntartása, bokrok és sövények vágási tilalma a madarak költési és fészkelési időszakában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/>
              <a:t>HMKÁ 9 - </a:t>
            </a:r>
            <a:r>
              <a:rPr lang="hu-HU" sz="2400" dirty="0" err="1"/>
              <a:t>Natura</a:t>
            </a:r>
            <a:r>
              <a:rPr lang="hu-HU" sz="2400" dirty="0"/>
              <a:t> 2000 területeken a környezetileg érzékeny állandó gyepek feltörésének tilalma</a:t>
            </a:r>
          </a:p>
          <a:p>
            <a:pPr marL="0" indent="0" algn="just">
              <a:buNone/>
            </a:pPr>
            <a:endParaRPr lang="hu-HU" sz="2000" dirty="0">
              <a:ea typeface="Calibri"/>
              <a:cs typeface="Calibri"/>
            </a:endParaRPr>
          </a:p>
          <a:p>
            <a:pPr lvl="0" algn="just"/>
            <a:endParaRPr lang="hu-HU" sz="2300" dirty="0"/>
          </a:p>
          <a:p>
            <a:pPr marL="0" indent="0" algn="just">
              <a:buNone/>
            </a:pPr>
            <a:endParaRPr lang="hu-HU" sz="2300" b="1" u="sng" dirty="0">
              <a:solidFill>
                <a:srgbClr val="FF0000"/>
              </a:solidFill>
            </a:endParaRPr>
          </a:p>
        </p:txBody>
      </p:sp>
      <p:pic>
        <p:nvPicPr>
          <p:cNvPr id="5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8882803" y="382093"/>
            <a:ext cx="554400" cy="556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5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319"/>
    </mc:Choice>
    <mc:Fallback xmlns="">
      <p:transition spd="slow" advClick="0" advTm="333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Új KAP I-II. pillér: Kiterjesztett </a:t>
            </a:r>
            <a:r>
              <a:rPr lang="hu-HU" sz="3600" dirty="0" err="1"/>
              <a:t>kondícionalitás</a:t>
            </a:r>
            <a:r>
              <a:rPr lang="hu-HU" sz="3600" dirty="0"/>
              <a:t> 4.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2531" y="1278753"/>
            <a:ext cx="10919085" cy="5260591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hu-HU" sz="2800" u="sng" dirty="0"/>
              <a:t>Közegészségügy, növény- és állategészségügy</a:t>
            </a:r>
          </a:p>
          <a:p>
            <a:r>
              <a:rPr lang="hu-HU" sz="2400" dirty="0"/>
              <a:t>JFGK 5 - Élelmiszerjogi alapelvek betartása</a:t>
            </a:r>
          </a:p>
          <a:p>
            <a:r>
              <a:rPr lang="hu-HU" sz="2400" dirty="0"/>
              <a:t>JFGK 6 - Hormonhasználat korlátozása az állattenyésztésben</a:t>
            </a:r>
          </a:p>
          <a:p>
            <a:r>
              <a:rPr lang="hu-HU" sz="2400" dirty="0"/>
              <a:t>JFGK 7 - Növényvédő szerek forgalomba hozatalának és felhasználásának, kezelésének, tárolásának, valamint csomagolásuk és maradékaik kezelésének alapvető szabályai</a:t>
            </a:r>
          </a:p>
          <a:p>
            <a:r>
              <a:rPr lang="hu-HU" sz="2400" dirty="0">
                <a:solidFill>
                  <a:srgbClr val="FF0000"/>
                </a:solidFill>
              </a:rPr>
              <a:t>JFGK 8 - Fenntartható növényvédőszer-használat szabályai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hu-HU" sz="2800" u="sng" dirty="0"/>
              <a:t>Állatvédelem</a:t>
            </a:r>
          </a:p>
          <a:p>
            <a:pPr lvl="0" algn="just"/>
            <a:r>
              <a:rPr lang="hu-HU" sz="2400" dirty="0"/>
              <a:t>JFGK 9 - Borjak védelme</a:t>
            </a:r>
          </a:p>
          <a:p>
            <a:pPr lvl="0" algn="just"/>
            <a:r>
              <a:rPr lang="hu-HU" sz="2400" dirty="0"/>
              <a:t>JFGK 10 - Sertések állatjóléti előírásai</a:t>
            </a:r>
          </a:p>
          <a:p>
            <a:pPr algn="just"/>
            <a:r>
              <a:rPr lang="hu-HU" sz="2400" dirty="0"/>
              <a:t>JFGK 11 - A tenyésztés céljából tartott állatok védelme</a:t>
            </a:r>
            <a:r>
              <a:rPr lang="hu-HU" sz="2000" dirty="0"/>
              <a:t>	</a:t>
            </a:r>
          </a:p>
          <a:p>
            <a:pPr marL="0" indent="0" algn="just">
              <a:buNone/>
            </a:pPr>
            <a:endParaRPr lang="hu-HU" sz="2000" dirty="0">
              <a:ea typeface="Calibri"/>
              <a:cs typeface="Calibri"/>
            </a:endParaRPr>
          </a:p>
          <a:p>
            <a:pPr lvl="0" algn="just"/>
            <a:endParaRPr lang="hu-HU" sz="2300" dirty="0"/>
          </a:p>
          <a:p>
            <a:pPr marL="0" indent="0" algn="just">
              <a:buNone/>
            </a:pPr>
            <a:endParaRPr lang="hu-HU" sz="2300" b="1" u="sng" dirty="0">
              <a:solidFill>
                <a:srgbClr val="FF0000"/>
              </a:solidFill>
            </a:endParaRPr>
          </a:p>
        </p:txBody>
      </p:sp>
      <p:pic>
        <p:nvPicPr>
          <p:cNvPr id="5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8882803" y="382093"/>
            <a:ext cx="554400" cy="556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60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319"/>
    </mc:Choice>
    <mc:Fallback xmlns="">
      <p:transition spd="slow" advClick="0" advTm="33319"/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15988</TotalTime>
  <Words>1523</Words>
  <Application>Microsoft Office PowerPoint</Application>
  <PresentationFormat>Egyéni</PresentationFormat>
  <Paragraphs>206</Paragraphs>
  <Slides>16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A 2023-2027-es időszak KAP támogatási rendszere –  zöld felépítmény</vt:lpstr>
      <vt:lpstr>Új KAP (2023-2027) erősödő zöld elvárásokkal  </vt:lpstr>
      <vt:lpstr>Új KAP Stratégiai Terv beavatkozás típusai (2023-2027)</vt:lpstr>
      <vt:lpstr>Új KAP (2023-2027) I-II. pillér zöld intézkedések</vt:lpstr>
      <vt:lpstr>PowerPoint bemutató</vt:lpstr>
      <vt:lpstr>Új KAP I-II. pillér: Kiterjesztett kondícionalitás 1.</vt:lpstr>
      <vt:lpstr>Új KAP I-II. pillér: Kiterjesztett kondícionalitás 2.</vt:lpstr>
      <vt:lpstr>Új KAP I-II. pillér: Kiterjesztett kondícionalitás 3.</vt:lpstr>
      <vt:lpstr>Új KAP I-II. pillér: Kiterjesztett kondícionalitás 4.</vt:lpstr>
      <vt:lpstr> ÚJ KAP I. pillér: Agro-ökológiai Program (AÖP) 1.</vt:lpstr>
      <vt:lpstr> ÚJ KAP I. pillér: Agro-ökológiai Program (AÖP) 2.</vt:lpstr>
      <vt:lpstr> Új KAP I. pillér: Agro-ökológiai Program (AÖP) 3.</vt:lpstr>
      <vt:lpstr> Új KAP I. pillér: Agro-ökológiai Program (AÖP) 4.</vt:lpstr>
      <vt:lpstr> ÚJ KAP I. pillér: Agro-ökológiai Program (AÖP) 5.</vt:lpstr>
      <vt:lpstr> Új KAP I. pillér: Agro-ökológiai Program (AÖP) 6.</vt:lpstr>
      <vt:lpstr>Köszönöm a megtisztelő figyelmüket!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Juhász Anikó dr.</dc:creator>
  <cp:lastModifiedBy>Madarász István</cp:lastModifiedBy>
  <cp:revision>1074</cp:revision>
  <cp:lastPrinted>2020-10-06T08:58:47Z</cp:lastPrinted>
  <dcterms:created xsi:type="dcterms:W3CDTF">2018-02-08T11:39:47Z</dcterms:created>
  <dcterms:modified xsi:type="dcterms:W3CDTF">2023-01-26T18:01:40Z</dcterms:modified>
</cp:coreProperties>
</file>