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70" r:id="rId2"/>
    <p:sldId id="457" r:id="rId3"/>
    <p:sldId id="664" r:id="rId4"/>
    <p:sldId id="672" r:id="rId5"/>
    <p:sldId id="701" r:id="rId6"/>
    <p:sldId id="699" r:id="rId7"/>
    <p:sldId id="709" r:id="rId8"/>
    <p:sldId id="703" r:id="rId9"/>
    <p:sldId id="623" r:id="rId10"/>
    <p:sldId id="704" r:id="rId11"/>
    <p:sldId id="705" r:id="rId12"/>
    <p:sldId id="706" r:id="rId13"/>
    <p:sldId id="707" r:id="rId14"/>
    <p:sldId id="708" r:id="rId15"/>
    <p:sldId id="700" r:id="rId16"/>
    <p:sldId id="374" r:id="rId17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192"/>
    <a:srgbClr val="942EA8"/>
    <a:srgbClr val="7BB849"/>
    <a:srgbClr val="EF8D4B"/>
    <a:srgbClr val="003300"/>
    <a:srgbClr val="E05344"/>
    <a:srgbClr val="F97376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32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800" b="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dirty="0">
            <a:solidFill>
              <a:schemeClr val="accent6">
                <a:lumMod val="75000"/>
              </a:schemeClr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 err="1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655BF38-AFA5-49B6-BFE0-307A9EFBD808}" type="presOf" srcId="{AA79745B-F662-4FD9-9B2F-52828170C1E0}" destId="{92F0B389-F70C-4748-80D2-2B5C80A3B2D5}" srcOrd="0" destOrd="0" presId="urn:microsoft.com/office/officeart/2005/8/layout/hProcess7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B678C664-6522-46A9-B5FE-548268459130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21322BE2-A7E7-4D6E-940C-46C81EE003FD}" type="presOf" srcId="{5792E6EB-E7FB-4BEE-8CC1-29BC4E398381}" destId="{92F0B389-F70C-4748-80D2-2B5C80A3B2D5}" srcOrd="0" destOrd="4" presId="urn:microsoft.com/office/officeart/2005/8/layout/hProcess7"/>
    <dgm:cxn modelId="{F1323007-5162-4637-BB77-5D0236A3AF96}" type="presOf" srcId="{3B2416C9-5260-4A72-85B3-11E964D18E4F}" destId="{4FFF5041-A3AB-4000-B7B8-957227AB3A29}" srcOrd="0" destOrd="0" presId="urn:microsoft.com/office/officeart/2005/8/layout/hProcess7"/>
    <dgm:cxn modelId="{66CF639D-6389-4EF7-9604-769B060504C8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FDA77C5-B8BC-488A-9293-F35E8A4B301C}" type="presOf" srcId="{E2BB41D3-D6E2-4CAB-AAF0-2A3D5497A7E1}" destId="{91D147F9-886D-4E53-8321-9A6DDAF5CD27}" srcOrd="0" destOrd="0" presId="urn:microsoft.com/office/officeart/2005/8/layout/hProcess7"/>
    <dgm:cxn modelId="{F9D18527-58E9-4D5F-B900-E50CBDC2ED80}" type="presOf" srcId="{1215E6AA-0CCD-4F6B-8D7D-297EB23E5A58}" destId="{92F0B389-F70C-4748-80D2-2B5C80A3B2D5}" srcOrd="0" destOrd="1" presId="urn:microsoft.com/office/officeart/2005/8/layout/hProcess7"/>
    <dgm:cxn modelId="{5AC2DCB6-23B7-4F6B-9FD0-743D2076A5C7}" type="presOf" srcId="{3B2416C9-5260-4A72-85B3-11E964D18E4F}" destId="{A8E9AA67-C5A8-4C8D-B44F-AC80880D72D8}" srcOrd="1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292DC128-72CE-41F9-BC40-248FC0849A28}" type="presOf" srcId="{E9D912B9-124E-4F52-8F54-8BA0DE9803E3}" destId="{92F0B389-F70C-4748-80D2-2B5C80A3B2D5}" srcOrd="0" destOrd="5" presId="urn:microsoft.com/office/officeart/2005/8/layout/hProcess7"/>
    <dgm:cxn modelId="{E919CC08-F6FC-4F1E-AB07-B14E97924981}" type="presOf" srcId="{27E066F0-FD99-4D66-9593-1B4C16A3B510}" destId="{92F0B389-F70C-4748-80D2-2B5C80A3B2D5}" srcOrd="0" destOrd="2" presId="urn:microsoft.com/office/officeart/2005/8/layout/hProcess7"/>
    <dgm:cxn modelId="{42F6F5B0-6379-4FEC-B947-AFD156C7E852}" type="presOf" srcId="{17207C74-E152-4FAB-BCF9-C649B59DFD65}" destId="{92F0B389-F70C-4748-80D2-2B5C80A3B2D5}" srcOrd="0" destOrd="3" presId="urn:microsoft.com/office/officeart/2005/8/layout/hProcess7"/>
    <dgm:cxn modelId="{F4E00EDA-4F3E-4A43-BE2E-900A97E0119C}" type="presOf" srcId="{25332177-E731-4E9A-AB2F-9DB087EDC6D0}" destId="{5A13F339-9AB2-4182-AA8C-455AF31710D4}" srcOrd="0" destOrd="0" presId="urn:microsoft.com/office/officeart/2005/8/layout/hProcess7"/>
    <dgm:cxn modelId="{90D18D78-9A27-4DD4-989D-2FFE4E4F8FC9}" type="presParOf" srcId="{72FA0973-6E37-45CF-BE55-B27FA7CA500A}" destId="{F23ECBDD-FD05-408A-A833-7491EA34D63D}" srcOrd="0" destOrd="0" presId="urn:microsoft.com/office/officeart/2005/8/layout/hProcess7"/>
    <dgm:cxn modelId="{801FCFA2-FBE8-4705-8DE4-93E06A64F934}" type="presParOf" srcId="{F23ECBDD-FD05-408A-A833-7491EA34D63D}" destId="{91D147F9-886D-4E53-8321-9A6DDAF5CD27}" srcOrd="0" destOrd="0" presId="urn:microsoft.com/office/officeart/2005/8/layout/hProcess7"/>
    <dgm:cxn modelId="{BC935F1C-F33F-455A-B2AB-3EBCFD4E5808}" type="presParOf" srcId="{F23ECBDD-FD05-408A-A833-7491EA34D63D}" destId="{4467212A-F763-47C0-9E8C-C13AB3D5D9EE}" srcOrd="1" destOrd="0" presId="urn:microsoft.com/office/officeart/2005/8/layout/hProcess7"/>
    <dgm:cxn modelId="{8D6377C4-4849-4C6D-B1E2-5314DF58593E}" type="presParOf" srcId="{F23ECBDD-FD05-408A-A833-7491EA34D63D}" destId="{5A13F339-9AB2-4182-AA8C-455AF31710D4}" srcOrd="2" destOrd="0" presId="urn:microsoft.com/office/officeart/2005/8/layout/hProcess7"/>
    <dgm:cxn modelId="{73879E56-242D-41AB-8436-705B8F7C7BD8}" type="presParOf" srcId="{72FA0973-6E37-45CF-BE55-B27FA7CA500A}" destId="{84EB1BE2-34DA-4027-AEF9-C138306668F6}" srcOrd="1" destOrd="0" presId="urn:microsoft.com/office/officeart/2005/8/layout/hProcess7"/>
    <dgm:cxn modelId="{3254FD87-1063-4DC2-B6ED-D853C5E66E95}" type="presParOf" srcId="{72FA0973-6E37-45CF-BE55-B27FA7CA500A}" destId="{A212DB90-AC5C-4254-84E9-8B05F4A5D75E}" srcOrd="2" destOrd="0" presId="urn:microsoft.com/office/officeart/2005/8/layout/hProcess7"/>
    <dgm:cxn modelId="{256D7F2C-9912-4EA9-8E5D-21D05F6EBC96}" type="presParOf" srcId="{A212DB90-AC5C-4254-84E9-8B05F4A5D75E}" destId="{708362AF-47FA-4825-9DC8-07EEFB86E225}" srcOrd="0" destOrd="0" presId="urn:microsoft.com/office/officeart/2005/8/layout/hProcess7"/>
    <dgm:cxn modelId="{7B4EBDE9-D4F8-4D63-B45B-558D5FA9475C}" type="presParOf" srcId="{A212DB90-AC5C-4254-84E9-8B05F4A5D75E}" destId="{F1E93752-5EEF-4ABB-A148-7FC679D7A4B6}" srcOrd="1" destOrd="0" presId="urn:microsoft.com/office/officeart/2005/8/layout/hProcess7"/>
    <dgm:cxn modelId="{19671DA9-E636-4F98-B183-1FCF64344FB1}" type="presParOf" srcId="{A212DB90-AC5C-4254-84E9-8B05F4A5D75E}" destId="{9FE169D7-1E74-4621-9069-50F07FE1833F}" srcOrd="2" destOrd="0" presId="urn:microsoft.com/office/officeart/2005/8/layout/hProcess7"/>
    <dgm:cxn modelId="{72D5D0F8-5D8D-42D2-8CD6-063C8E73C418}" type="presParOf" srcId="{72FA0973-6E37-45CF-BE55-B27FA7CA500A}" destId="{9E1AF157-8326-4B91-B8C7-0B187E591B02}" srcOrd="3" destOrd="0" presId="urn:microsoft.com/office/officeart/2005/8/layout/hProcess7"/>
    <dgm:cxn modelId="{084FA302-FAFD-461B-8D0F-93E325E78AF0}" type="presParOf" srcId="{72FA0973-6E37-45CF-BE55-B27FA7CA500A}" destId="{06D0E180-F02A-4C7D-84DA-B0881C03FFBC}" srcOrd="4" destOrd="0" presId="urn:microsoft.com/office/officeart/2005/8/layout/hProcess7"/>
    <dgm:cxn modelId="{29244739-D21B-4FE3-80E2-B9816ED001F9}" type="presParOf" srcId="{06D0E180-F02A-4C7D-84DA-B0881C03FFBC}" destId="{4FFF5041-A3AB-4000-B7B8-957227AB3A29}" srcOrd="0" destOrd="0" presId="urn:microsoft.com/office/officeart/2005/8/layout/hProcess7"/>
    <dgm:cxn modelId="{16851B3C-0220-4637-AACC-3AA21A0650A3}" type="presParOf" srcId="{06D0E180-F02A-4C7D-84DA-B0881C03FFBC}" destId="{A8E9AA67-C5A8-4C8D-B44F-AC80880D72D8}" srcOrd="1" destOrd="0" presId="urn:microsoft.com/office/officeart/2005/8/layout/hProcess7"/>
    <dgm:cxn modelId="{B2D0444B-013D-4769-8303-9D3CA245184C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FE49F-A508-4323-A2D3-BE74D7F536C8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61C43399-CCFE-4BE0-80B9-752BB129DF65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 smtClean="0"/>
            <a:t>I-II. pillér: Támogatható </a:t>
          </a:r>
          <a:r>
            <a:rPr lang="hu-HU" sz="1800" dirty="0"/>
            <a:t>terület fogalmának bővítése</a:t>
          </a:r>
        </a:p>
      </dgm:t>
    </dgm:pt>
    <dgm:pt modelId="{2702F952-C4D0-4692-898D-A7B1CDB4E5D1}" type="parTrans" cxnId="{03EB17BB-1F68-40E8-8FB7-DC59FBA72C4B}">
      <dgm:prSet/>
      <dgm:spPr/>
      <dgm:t>
        <a:bodyPr/>
        <a:lstStyle/>
        <a:p>
          <a:endParaRPr lang="hu-HU"/>
        </a:p>
      </dgm:t>
    </dgm:pt>
    <dgm:pt modelId="{67C78912-AEAE-495C-860D-73F7BDC3DD09}" type="sibTrans" cxnId="{03EB17BB-1F68-40E8-8FB7-DC59FBA72C4B}">
      <dgm:prSet/>
      <dgm:spPr/>
      <dgm:t>
        <a:bodyPr/>
        <a:lstStyle/>
        <a:p>
          <a:endParaRPr lang="hu-HU"/>
        </a:p>
      </dgm:t>
    </dgm:pt>
    <dgm:pt modelId="{ABF84C36-F060-4C55-9870-25734D00609B}">
      <dgm:prSet phldrT="[Szöveg]" custT="1"/>
      <dgm:spPr>
        <a:solidFill>
          <a:srgbClr val="77933C"/>
        </a:solidFill>
      </dgm:spPr>
      <dgm:t>
        <a:bodyPr/>
        <a:lstStyle/>
        <a:p>
          <a:r>
            <a:rPr lang="hu-HU" sz="1800" dirty="0" smtClean="0"/>
            <a:t>I. pillér Zöld előírások: </a:t>
          </a:r>
          <a:r>
            <a:rPr lang="hu-HU" sz="1800" dirty="0" err="1" smtClean="0"/>
            <a:t>Agro</a:t>
          </a:r>
          <a:r>
            <a:rPr lang="hu-HU" sz="1800" dirty="0" smtClean="0"/>
            <a:t>-ökológiai program (AÖP)</a:t>
          </a:r>
          <a:endParaRPr lang="hu-HU" sz="1800" dirty="0"/>
        </a:p>
      </dgm:t>
    </dgm:pt>
    <dgm:pt modelId="{020160A8-02A5-43DE-9C07-CF6B494D193C}" type="parTrans" cxnId="{37895AEA-9D80-4969-8674-CC5CA8A59F50}">
      <dgm:prSet/>
      <dgm:spPr/>
      <dgm:t>
        <a:bodyPr/>
        <a:lstStyle/>
        <a:p>
          <a:endParaRPr lang="hu-HU"/>
        </a:p>
      </dgm:t>
    </dgm:pt>
    <dgm:pt modelId="{2C396735-B3D1-4DDE-ABFA-D0831940F723}" type="sibTrans" cxnId="{37895AEA-9D80-4969-8674-CC5CA8A59F50}">
      <dgm:prSet/>
      <dgm:spPr/>
      <dgm:t>
        <a:bodyPr/>
        <a:lstStyle/>
        <a:p>
          <a:endParaRPr lang="hu-HU"/>
        </a:p>
      </dgm:t>
    </dgm:pt>
    <dgm:pt modelId="{F5B41B47-5D3B-4E9A-8425-F60ED5DAB848}">
      <dgm:prSet custT="1"/>
      <dgm:spPr>
        <a:solidFill>
          <a:srgbClr val="77933C"/>
        </a:solidFill>
      </dgm:spPr>
      <dgm:t>
        <a:bodyPr/>
        <a:lstStyle/>
        <a:p>
          <a:endParaRPr lang="hu-HU" sz="1800" dirty="0" smtClean="0"/>
        </a:p>
        <a:p>
          <a:r>
            <a:rPr lang="hu-HU" sz="1800" dirty="0" smtClean="0"/>
            <a:t>II. pillér Zöld növény előírások: AKG</a:t>
          </a:r>
          <a:r>
            <a:rPr lang="hu-HU" sz="1800" dirty="0"/>
            <a:t>, ÖKO, </a:t>
          </a:r>
          <a:r>
            <a:rPr lang="hu-HU" sz="1800" dirty="0" err="1" smtClean="0"/>
            <a:t>Natura</a:t>
          </a:r>
          <a:r>
            <a:rPr lang="hu-HU" sz="1800" dirty="0" smtClean="0"/>
            <a:t>, NTB fenntartása, </a:t>
          </a:r>
          <a:r>
            <a:rPr lang="hu-HU" sz="1800" dirty="0"/>
            <a:t>EKV, erdőápolás, ágazati </a:t>
          </a:r>
          <a:r>
            <a:rPr lang="hu-HU" sz="1800" dirty="0" smtClean="0"/>
            <a:t>programok, génmegőrzési programok</a:t>
          </a:r>
          <a:endParaRPr lang="hu-HU" sz="1800" dirty="0"/>
        </a:p>
      </dgm:t>
    </dgm:pt>
    <dgm:pt modelId="{4B70D962-57F2-4002-B496-659C627BB399}" type="parTrans" cxnId="{E486CEA1-CF4D-4250-A35A-4D11072444AA}">
      <dgm:prSet/>
      <dgm:spPr/>
      <dgm:t>
        <a:bodyPr/>
        <a:lstStyle/>
        <a:p>
          <a:endParaRPr lang="hu-HU"/>
        </a:p>
      </dgm:t>
    </dgm:pt>
    <dgm:pt modelId="{B54551F7-0952-487C-AF37-569ED2B792D2}" type="sibTrans" cxnId="{E486CEA1-CF4D-4250-A35A-4D11072444AA}">
      <dgm:prSet/>
      <dgm:spPr/>
      <dgm:t>
        <a:bodyPr/>
        <a:lstStyle/>
        <a:p>
          <a:endParaRPr lang="hu-HU"/>
        </a:p>
      </dgm:t>
    </dgm:pt>
    <dgm:pt modelId="{37182931-07C5-4C70-9B2A-01AF508F081A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 smtClean="0"/>
            <a:t>I-II. pillér: Zöld alapfeltételek (</a:t>
          </a:r>
          <a:r>
            <a:rPr lang="hu-HU" sz="1800" dirty="0" err="1" smtClean="0"/>
            <a:t>kondicionalitás</a:t>
          </a:r>
          <a:r>
            <a:rPr lang="hu-HU" sz="1800" dirty="0" smtClean="0"/>
            <a:t>)</a:t>
          </a:r>
          <a:endParaRPr lang="hu-HU" sz="1800" dirty="0"/>
        </a:p>
      </dgm:t>
    </dgm:pt>
    <dgm:pt modelId="{8ECA10E6-4987-4513-9999-C2BEA4494694}" type="parTrans" cxnId="{A45E6E90-CE90-40C0-8C87-9AB6098BD187}">
      <dgm:prSet/>
      <dgm:spPr/>
      <dgm:t>
        <a:bodyPr/>
        <a:lstStyle/>
        <a:p>
          <a:endParaRPr lang="hu-HU"/>
        </a:p>
      </dgm:t>
    </dgm:pt>
    <dgm:pt modelId="{259B09A5-27AA-463D-A41B-DFD5ECAEFE58}" type="sibTrans" cxnId="{A45E6E90-CE90-40C0-8C87-9AB6098BD187}">
      <dgm:prSet/>
      <dgm:spPr/>
      <dgm:t>
        <a:bodyPr/>
        <a:lstStyle/>
        <a:p>
          <a:endParaRPr lang="hu-HU"/>
        </a:p>
      </dgm:t>
    </dgm:pt>
    <dgm:pt modelId="{5CBCFC93-32DE-4FA2-8A9C-6618E7817A5E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 smtClean="0"/>
            <a:t>II. pillér Zöld beruházások: ammónia, energia, digitális átállás, öntözésfejlesztés, erdőtelepítés, erdészet,  biomassza, NTB kialakítása</a:t>
          </a:r>
          <a:endParaRPr lang="hu-HU" sz="1800" dirty="0"/>
        </a:p>
      </dgm:t>
    </dgm:pt>
    <dgm:pt modelId="{50B459B6-2C21-499B-8F4E-667BD94A874F}" type="parTrans" cxnId="{83B67C18-B016-441E-909D-3DB34C05C19D}">
      <dgm:prSet/>
      <dgm:spPr/>
      <dgm:t>
        <a:bodyPr/>
        <a:lstStyle/>
        <a:p>
          <a:endParaRPr lang="hu-HU"/>
        </a:p>
      </dgm:t>
    </dgm:pt>
    <dgm:pt modelId="{70B0213B-603A-4DE6-A7B0-5797F846E863}" type="sibTrans" cxnId="{83B67C18-B016-441E-909D-3DB34C05C19D}">
      <dgm:prSet/>
      <dgm:spPr/>
      <dgm:t>
        <a:bodyPr/>
        <a:lstStyle/>
        <a:p>
          <a:endParaRPr lang="hu-HU"/>
        </a:p>
      </dgm:t>
    </dgm:pt>
    <dgm:pt modelId="{D7E54DDB-FF9A-45B6-A957-89821C2602BC}">
      <dgm:prSet custT="1"/>
      <dgm:spPr>
        <a:solidFill>
          <a:srgbClr val="77933C"/>
        </a:solidFill>
      </dgm:spPr>
      <dgm:t>
        <a:bodyPr/>
        <a:lstStyle/>
        <a:p>
          <a:r>
            <a:rPr lang="hu-HU" sz="1800" dirty="0" smtClean="0"/>
            <a:t>II. pillér Zöld állat előírások: állatjóléti </a:t>
          </a:r>
          <a:r>
            <a:rPr lang="hu-HU" sz="1800" dirty="0"/>
            <a:t>intézkedések, </a:t>
          </a:r>
          <a:r>
            <a:rPr lang="hu-HU" sz="1800" dirty="0" smtClean="0"/>
            <a:t>AMR program, génmegőrzési </a:t>
          </a:r>
          <a:r>
            <a:rPr lang="hu-HU" sz="1800" dirty="0"/>
            <a:t>programok</a:t>
          </a:r>
        </a:p>
      </dgm:t>
    </dgm:pt>
    <dgm:pt modelId="{9D06B1DE-DE47-444A-A6A8-B734D830EEEE}" type="sibTrans" cxnId="{399E36FA-E51C-4892-826A-C98203D3B720}">
      <dgm:prSet/>
      <dgm:spPr/>
      <dgm:t>
        <a:bodyPr/>
        <a:lstStyle/>
        <a:p>
          <a:endParaRPr lang="hu-HU"/>
        </a:p>
      </dgm:t>
    </dgm:pt>
    <dgm:pt modelId="{F1BAA4B9-93CD-4A62-A17D-BF0D8F005AD2}" type="parTrans" cxnId="{399E36FA-E51C-4892-826A-C98203D3B720}">
      <dgm:prSet/>
      <dgm:spPr/>
      <dgm:t>
        <a:bodyPr/>
        <a:lstStyle/>
        <a:p>
          <a:endParaRPr lang="hu-HU"/>
        </a:p>
      </dgm:t>
    </dgm:pt>
    <dgm:pt modelId="{E046E6A6-90E6-4FAE-BE1B-103BE22CC209}" type="pres">
      <dgm:prSet presAssocID="{F79FE49F-A508-4323-A2D3-BE74D7F536C8}" presName="Name0" presStyleCnt="0">
        <dgm:presLayoutVars>
          <dgm:dir/>
          <dgm:resizeHandles val="exact"/>
        </dgm:presLayoutVars>
      </dgm:prSet>
      <dgm:spPr/>
    </dgm:pt>
    <dgm:pt modelId="{255ADD9D-C773-48E5-8598-6B26CDFF5EB8}" type="pres">
      <dgm:prSet presAssocID="{F79FE49F-A508-4323-A2D3-BE74D7F536C8}" presName="fgShape" presStyleLbl="fgShp" presStyleIdx="0" presStyleCnt="1" custLinFactNeighborX="198" custLinFactNeighborY="29794"/>
      <dgm:spPr>
        <a:solidFill>
          <a:schemeClr val="accent6">
            <a:lumMod val="50000"/>
          </a:schemeClr>
        </a:solidFill>
      </dgm:spPr>
    </dgm:pt>
    <dgm:pt modelId="{AD193D91-9E80-456D-B175-35C9A085B95B}" type="pres">
      <dgm:prSet presAssocID="{F79FE49F-A508-4323-A2D3-BE74D7F536C8}" presName="linComp" presStyleCnt="0"/>
      <dgm:spPr/>
    </dgm:pt>
    <dgm:pt modelId="{E6A92A1F-73FD-4CED-82F6-6BD546B23537}" type="pres">
      <dgm:prSet presAssocID="{61C43399-CCFE-4BE0-80B9-752BB129DF65}" presName="compNode" presStyleCnt="0"/>
      <dgm:spPr/>
    </dgm:pt>
    <dgm:pt modelId="{AC388F25-4F59-4601-A6E3-7847690970F5}" type="pres">
      <dgm:prSet presAssocID="{61C43399-CCFE-4BE0-80B9-752BB129DF65}" presName="bkgdShape" presStyleLbl="node1" presStyleIdx="0" presStyleCnt="6"/>
      <dgm:spPr/>
      <dgm:t>
        <a:bodyPr/>
        <a:lstStyle/>
        <a:p>
          <a:endParaRPr lang="hu-HU"/>
        </a:p>
      </dgm:t>
    </dgm:pt>
    <dgm:pt modelId="{3017B97A-373E-40E0-8716-DB91F71DFE30}" type="pres">
      <dgm:prSet presAssocID="{61C43399-CCFE-4BE0-80B9-752BB129DF65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45FA14-EBD3-4E8B-B35A-CA1BB7BDFD9A}" type="pres">
      <dgm:prSet presAssocID="{61C43399-CCFE-4BE0-80B9-752BB129DF65}" presName="invisiNode" presStyleLbl="node1" presStyleIdx="0" presStyleCnt="6"/>
      <dgm:spPr/>
    </dgm:pt>
    <dgm:pt modelId="{90FC275A-841F-4D82-8357-A1075585C587}" type="pres">
      <dgm:prSet presAssocID="{61C43399-CCFE-4BE0-80B9-752BB129DF65}" presName="imagNode" presStyleLbl="fgImgPlace1" presStyleIdx="0" presStyleCnt="6" custLinFactNeighborX="1043" custLinFactNeighborY="-1385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212CEE4-1F88-4E81-8D0E-FBD385FE6453}" type="pres">
      <dgm:prSet presAssocID="{67C78912-AEAE-495C-860D-73F7BDC3DD09}" presName="sibTrans" presStyleLbl="sibTrans2D1" presStyleIdx="0" presStyleCnt="0"/>
      <dgm:spPr/>
      <dgm:t>
        <a:bodyPr/>
        <a:lstStyle/>
        <a:p>
          <a:endParaRPr lang="hu-HU"/>
        </a:p>
      </dgm:t>
    </dgm:pt>
    <dgm:pt modelId="{89E92A90-49F4-4371-999F-C21AE5134EEE}" type="pres">
      <dgm:prSet presAssocID="{37182931-07C5-4C70-9B2A-01AF508F081A}" presName="compNode" presStyleCnt="0"/>
      <dgm:spPr/>
    </dgm:pt>
    <dgm:pt modelId="{10AF9DA5-33AB-46E6-83AB-5ED8ECE68AE2}" type="pres">
      <dgm:prSet presAssocID="{37182931-07C5-4C70-9B2A-01AF508F081A}" presName="bkgdShape" presStyleLbl="node1" presStyleIdx="1" presStyleCnt="6"/>
      <dgm:spPr/>
      <dgm:t>
        <a:bodyPr/>
        <a:lstStyle/>
        <a:p>
          <a:endParaRPr lang="hu-HU"/>
        </a:p>
      </dgm:t>
    </dgm:pt>
    <dgm:pt modelId="{26E4BE86-65E5-4597-A5CF-7F32CCDC0629}" type="pres">
      <dgm:prSet presAssocID="{37182931-07C5-4C70-9B2A-01AF508F081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19FF594-2339-40E8-AA92-308C5F705E6E}" type="pres">
      <dgm:prSet presAssocID="{37182931-07C5-4C70-9B2A-01AF508F081A}" presName="invisiNode" presStyleLbl="node1" presStyleIdx="1" presStyleCnt="6"/>
      <dgm:spPr/>
    </dgm:pt>
    <dgm:pt modelId="{52588D9F-E17C-4F5B-AF59-E1838B6ECDA3}" type="pres">
      <dgm:prSet presAssocID="{37182931-07C5-4C70-9B2A-01AF508F081A}" presName="imagNode" presStyleLbl="fgImgPlace1" presStyleIdx="1" presStyleCnt="6" custLinFactNeighborY="-135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4ED75DE3-A11C-450F-8800-6C2D4797DACD}" type="pres">
      <dgm:prSet presAssocID="{259B09A5-27AA-463D-A41B-DFD5ECAEFE58}" presName="sibTrans" presStyleLbl="sibTrans2D1" presStyleIdx="0" presStyleCnt="0"/>
      <dgm:spPr/>
      <dgm:t>
        <a:bodyPr/>
        <a:lstStyle/>
        <a:p>
          <a:endParaRPr lang="hu-HU"/>
        </a:p>
      </dgm:t>
    </dgm:pt>
    <dgm:pt modelId="{E5DF5A39-A4CB-47A1-B340-C8157036F2CD}" type="pres">
      <dgm:prSet presAssocID="{ABF84C36-F060-4C55-9870-25734D00609B}" presName="compNode" presStyleCnt="0"/>
      <dgm:spPr/>
    </dgm:pt>
    <dgm:pt modelId="{32EA90BA-ADD7-435D-A933-29D38C8A9F73}" type="pres">
      <dgm:prSet presAssocID="{ABF84C36-F060-4C55-9870-25734D00609B}" presName="bkgdShape" presStyleLbl="node1" presStyleIdx="2" presStyleCnt="6"/>
      <dgm:spPr/>
      <dgm:t>
        <a:bodyPr/>
        <a:lstStyle/>
        <a:p>
          <a:endParaRPr lang="hu-HU"/>
        </a:p>
      </dgm:t>
    </dgm:pt>
    <dgm:pt modelId="{E6E6D48D-4576-451B-8CE3-5DDE99DF757E}" type="pres">
      <dgm:prSet presAssocID="{ABF84C36-F060-4C55-9870-25734D00609B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96E9E7-D5D5-436A-A589-35FC29F4C8AA}" type="pres">
      <dgm:prSet presAssocID="{ABF84C36-F060-4C55-9870-25734D00609B}" presName="invisiNode" presStyleLbl="node1" presStyleIdx="2" presStyleCnt="6"/>
      <dgm:spPr/>
    </dgm:pt>
    <dgm:pt modelId="{F4FDE576-3A76-46F0-84EA-7B97E30DAF7F}" type="pres">
      <dgm:prSet presAssocID="{ABF84C36-F060-4C55-9870-25734D00609B}" presName="imagNode" presStyleLbl="fgImgPlace1" presStyleIdx="2" presStyleCnt="6" custLinFactNeighborX="2398" custLinFactNeighborY="-1362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5B6FDD4-6A80-4199-BBE9-40E5EA0C854F}" type="pres">
      <dgm:prSet presAssocID="{2C396735-B3D1-4DDE-ABFA-D0831940F72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0DA61162-72A2-4AB5-AB6A-D68EC061B765}" type="pres">
      <dgm:prSet presAssocID="{F5B41B47-5D3B-4E9A-8425-F60ED5DAB848}" presName="compNode" presStyleCnt="0"/>
      <dgm:spPr/>
    </dgm:pt>
    <dgm:pt modelId="{E3415651-CEC3-49AE-BEBF-90DF967C46BD}" type="pres">
      <dgm:prSet presAssocID="{F5B41B47-5D3B-4E9A-8425-F60ED5DAB848}" presName="bkgdShape" presStyleLbl="node1" presStyleIdx="3" presStyleCnt="6" custLinFactNeighborX="-377" custLinFactNeighborY="475"/>
      <dgm:spPr/>
      <dgm:t>
        <a:bodyPr/>
        <a:lstStyle/>
        <a:p>
          <a:endParaRPr lang="hu-HU"/>
        </a:p>
      </dgm:t>
    </dgm:pt>
    <dgm:pt modelId="{E5072C82-F6C7-4014-8D95-D88B6FE97553}" type="pres">
      <dgm:prSet presAssocID="{F5B41B47-5D3B-4E9A-8425-F60ED5DAB848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EE77F5-4F20-4C0C-8206-229B645C9E9D}" type="pres">
      <dgm:prSet presAssocID="{F5B41B47-5D3B-4E9A-8425-F60ED5DAB848}" presName="invisiNode" presStyleLbl="node1" presStyleIdx="3" presStyleCnt="6"/>
      <dgm:spPr/>
    </dgm:pt>
    <dgm:pt modelId="{DD7C5F11-A991-4F21-AFB5-3B3B7E290546}" type="pres">
      <dgm:prSet presAssocID="{F5B41B47-5D3B-4E9A-8425-F60ED5DAB848}" presName="imagNode" presStyleLbl="fgImgPlace1" presStyleIdx="3" presStyleCnt="6" custLinFactNeighborY="-1333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E32F990-B610-4D9C-9071-76A78279925C}" type="pres">
      <dgm:prSet presAssocID="{B54551F7-0952-487C-AF37-569ED2B792D2}" presName="sibTrans" presStyleLbl="sibTrans2D1" presStyleIdx="0" presStyleCnt="0"/>
      <dgm:spPr/>
      <dgm:t>
        <a:bodyPr/>
        <a:lstStyle/>
        <a:p>
          <a:endParaRPr lang="hu-HU"/>
        </a:p>
      </dgm:t>
    </dgm:pt>
    <dgm:pt modelId="{43F539D4-75DC-43C5-BAF3-2F6161A14FB2}" type="pres">
      <dgm:prSet presAssocID="{5CBCFC93-32DE-4FA2-8A9C-6618E7817A5E}" presName="compNode" presStyleCnt="0"/>
      <dgm:spPr/>
    </dgm:pt>
    <dgm:pt modelId="{EB976C12-B3FC-4AC1-945C-C8AC2F29F070}" type="pres">
      <dgm:prSet presAssocID="{5CBCFC93-32DE-4FA2-8A9C-6618E7817A5E}" presName="bkgdShape" presStyleLbl="node1" presStyleIdx="4" presStyleCnt="6" custLinFactX="2737" custLinFactNeighborX="100000" custLinFactNeighborY="-692"/>
      <dgm:spPr/>
      <dgm:t>
        <a:bodyPr/>
        <a:lstStyle/>
        <a:p>
          <a:endParaRPr lang="hu-HU"/>
        </a:p>
      </dgm:t>
    </dgm:pt>
    <dgm:pt modelId="{619E70E4-669A-4A77-B574-024789DFB30B}" type="pres">
      <dgm:prSet presAssocID="{5CBCFC93-32DE-4FA2-8A9C-6618E7817A5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BE5403-D0C1-4661-ADD4-43DD40E9DD3D}" type="pres">
      <dgm:prSet presAssocID="{5CBCFC93-32DE-4FA2-8A9C-6618E7817A5E}" presName="invisiNode" presStyleLbl="node1" presStyleIdx="4" presStyleCnt="6"/>
      <dgm:spPr/>
    </dgm:pt>
    <dgm:pt modelId="{7B5D03A1-EE58-4C7E-BE05-6C360F004D10}" type="pres">
      <dgm:prSet presAssocID="{5CBCFC93-32DE-4FA2-8A9C-6618E7817A5E}" presName="imagNode" presStyleLbl="fgImgPlace1" presStyleIdx="4" presStyleCnt="6" custLinFactX="9754" custLinFactNeighborX="100000" custLinFactNeighborY="-1301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EEE36F5-ADBA-46D1-8D9D-67EDB086B0DA}" type="pres">
      <dgm:prSet presAssocID="{70B0213B-603A-4DE6-A7B0-5797F846E86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A028DC86-0CB6-4ECC-B864-3BBA5A44CC18}" type="pres">
      <dgm:prSet presAssocID="{D7E54DDB-FF9A-45B6-A957-89821C2602BC}" presName="compNode" presStyleCnt="0"/>
      <dgm:spPr/>
    </dgm:pt>
    <dgm:pt modelId="{6302A656-74ED-4404-9A22-F6DE76A4772E}" type="pres">
      <dgm:prSet presAssocID="{D7E54DDB-FF9A-45B6-A957-89821C2602BC}" presName="bkgdShape" presStyleLbl="node1" presStyleIdx="5" presStyleCnt="6" custLinFactX="-3694" custLinFactNeighborX="-100000" custLinFactNeighborY="1065"/>
      <dgm:spPr/>
      <dgm:t>
        <a:bodyPr/>
        <a:lstStyle/>
        <a:p>
          <a:endParaRPr lang="hu-HU"/>
        </a:p>
      </dgm:t>
    </dgm:pt>
    <dgm:pt modelId="{C80A4E0D-7AFC-4B55-8B79-5C0B4B5972F4}" type="pres">
      <dgm:prSet presAssocID="{D7E54DDB-FF9A-45B6-A957-89821C2602B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820309-0253-41A4-84EC-49FD46FD8846}" type="pres">
      <dgm:prSet presAssocID="{D7E54DDB-FF9A-45B6-A957-89821C2602BC}" presName="invisiNode" presStyleLbl="node1" presStyleIdx="5" presStyleCnt="6"/>
      <dgm:spPr/>
    </dgm:pt>
    <dgm:pt modelId="{6D9A00D9-ED56-4598-9812-3F764F9ADE44}" type="pres">
      <dgm:prSet presAssocID="{D7E54DDB-FF9A-45B6-A957-89821C2602BC}" presName="imagNode" presStyleLbl="fgImgPlace1" presStyleIdx="5" presStyleCnt="6" custLinFactX="-10008" custLinFactNeighborX="-100000" custLinFactNeighborY="-130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  <dgm:t>
        <a:bodyPr/>
        <a:lstStyle/>
        <a:p>
          <a:endParaRPr lang="hu-HU"/>
        </a:p>
      </dgm:t>
    </dgm:pt>
  </dgm:ptLst>
  <dgm:cxnLst>
    <dgm:cxn modelId="{8C5070F4-AB39-4549-A8A8-BCC2E7CA5C39}" type="presOf" srcId="{61C43399-CCFE-4BE0-80B9-752BB129DF65}" destId="{AC388F25-4F59-4601-A6E3-7847690970F5}" srcOrd="0" destOrd="0" presId="urn:microsoft.com/office/officeart/2005/8/layout/hList7"/>
    <dgm:cxn modelId="{D1359BE2-4FDD-4EBD-829E-C03FDACBFC5E}" type="presOf" srcId="{D7E54DDB-FF9A-45B6-A957-89821C2602BC}" destId="{C80A4E0D-7AFC-4B55-8B79-5C0B4B5972F4}" srcOrd="1" destOrd="0" presId="urn:microsoft.com/office/officeart/2005/8/layout/hList7"/>
    <dgm:cxn modelId="{3ADA974A-5DE2-4A90-A932-22570EA8D0AA}" type="presOf" srcId="{259B09A5-27AA-463D-A41B-DFD5ECAEFE58}" destId="{4ED75DE3-A11C-450F-8800-6C2D4797DACD}" srcOrd="0" destOrd="0" presId="urn:microsoft.com/office/officeart/2005/8/layout/hList7"/>
    <dgm:cxn modelId="{6C458AA8-EA01-498E-8677-F86C9644571C}" type="presOf" srcId="{70B0213B-603A-4DE6-A7B0-5797F846E863}" destId="{CEEE36F5-ADBA-46D1-8D9D-67EDB086B0DA}" srcOrd="0" destOrd="0" presId="urn:microsoft.com/office/officeart/2005/8/layout/hList7"/>
    <dgm:cxn modelId="{5B5328D8-9701-429D-B053-FFD8A645305C}" type="presOf" srcId="{37182931-07C5-4C70-9B2A-01AF508F081A}" destId="{10AF9DA5-33AB-46E6-83AB-5ED8ECE68AE2}" srcOrd="0" destOrd="0" presId="urn:microsoft.com/office/officeart/2005/8/layout/hList7"/>
    <dgm:cxn modelId="{83B67C18-B016-441E-909D-3DB34C05C19D}" srcId="{F79FE49F-A508-4323-A2D3-BE74D7F536C8}" destId="{5CBCFC93-32DE-4FA2-8A9C-6618E7817A5E}" srcOrd="4" destOrd="0" parTransId="{50B459B6-2C21-499B-8F4E-667BD94A874F}" sibTransId="{70B0213B-603A-4DE6-A7B0-5797F846E863}"/>
    <dgm:cxn modelId="{5817029C-E728-4EE5-AB05-ED928A95CDD1}" type="presOf" srcId="{37182931-07C5-4C70-9B2A-01AF508F081A}" destId="{26E4BE86-65E5-4597-A5CF-7F32CCDC0629}" srcOrd="1" destOrd="0" presId="urn:microsoft.com/office/officeart/2005/8/layout/hList7"/>
    <dgm:cxn modelId="{83630BF5-8DB6-4D50-B65E-CF00F9F2018B}" type="presOf" srcId="{D7E54DDB-FF9A-45B6-A957-89821C2602BC}" destId="{6302A656-74ED-4404-9A22-F6DE76A4772E}" srcOrd="0" destOrd="0" presId="urn:microsoft.com/office/officeart/2005/8/layout/hList7"/>
    <dgm:cxn modelId="{399E36FA-E51C-4892-826A-C98203D3B720}" srcId="{F79FE49F-A508-4323-A2D3-BE74D7F536C8}" destId="{D7E54DDB-FF9A-45B6-A957-89821C2602BC}" srcOrd="5" destOrd="0" parTransId="{F1BAA4B9-93CD-4A62-A17D-BF0D8F005AD2}" sibTransId="{9D06B1DE-DE47-444A-A6A8-B734D830EEEE}"/>
    <dgm:cxn modelId="{A070B068-CFFE-4D5D-A8F2-9541D50880DB}" type="presOf" srcId="{ABF84C36-F060-4C55-9870-25734D00609B}" destId="{32EA90BA-ADD7-435D-A933-29D38C8A9F73}" srcOrd="0" destOrd="0" presId="urn:microsoft.com/office/officeart/2005/8/layout/hList7"/>
    <dgm:cxn modelId="{37895AEA-9D80-4969-8674-CC5CA8A59F50}" srcId="{F79FE49F-A508-4323-A2D3-BE74D7F536C8}" destId="{ABF84C36-F060-4C55-9870-25734D00609B}" srcOrd="2" destOrd="0" parTransId="{020160A8-02A5-43DE-9C07-CF6B494D193C}" sibTransId="{2C396735-B3D1-4DDE-ABFA-D0831940F723}"/>
    <dgm:cxn modelId="{A91417C1-D4E9-4A34-88F2-B62EE5C9D917}" type="presOf" srcId="{5CBCFC93-32DE-4FA2-8A9C-6618E7817A5E}" destId="{619E70E4-669A-4A77-B574-024789DFB30B}" srcOrd="1" destOrd="0" presId="urn:microsoft.com/office/officeart/2005/8/layout/hList7"/>
    <dgm:cxn modelId="{A45E6E90-CE90-40C0-8C87-9AB6098BD187}" srcId="{F79FE49F-A508-4323-A2D3-BE74D7F536C8}" destId="{37182931-07C5-4C70-9B2A-01AF508F081A}" srcOrd="1" destOrd="0" parTransId="{8ECA10E6-4987-4513-9999-C2BEA4494694}" sibTransId="{259B09A5-27AA-463D-A41B-DFD5ECAEFE58}"/>
    <dgm:cxn modelId="{22788A0C-B8D6-4B8F-85A7-51AE53ECBD3B}" type="presOf" srcId="{2C396735-B3D1-4DDE-ABFA-D0831940F723}" destId="{85B6FDD4-6A80-4199-BBE9-40E5EA0C854F}" srcOrd="0" destOrd="0" presId="urn:microsoft.com/office/officeart/2005/8/layout/hList7"/>
    <dgm:cxn modelId="{7008CFAC-7D66-44A7-81FD-F2243A004815}" type="presOf" srcId="{61C43399-CCFE-4BE0-80B9-752BB129DF65}" destId="{3017B97A-373E-40E0-8716-DB91F71DFE30}" srcOrd="1" destOrd="0" presId="urn:microsoft.com/office/officeart/2005/8/layout/hList7"/>
    <dgm:cxn modelId="{0626BA23-03CE-408A-BD49-EEF46031567D}" type="presOf" srcId="{F5B41B47-5D3B-4E9A-8425-F60ED5DAB848}" destId="{E3415651-CEC3-49AE-BEBF-90DF967C46BD}" srcOrd="0" destOrd="0" presId="urn:microsoft.com/office/officeart/2005/8/layout/hList7"/>
    <dgm:cxn modelId="{76EF3B67-6F95-48D9-9779-3F272B2CEF16}" type="presOf" srcId="{5CBCFC93-32DE-4FA2-8A9C-6618E7817A5E}" destId="{EB976C12-B3FC-4AC1-945C-C8AC2F29F070}" srcOrd="0" destOrd="0" presId="urn:microsoft.com/office/officeart/2005/8/layout/hList7"/>
    <dgm:cxn modelId="{04DC793F-858E-44E6-AA9D-74B88462687B}" type="presOf" srcId="{B54551F7-0952-487C-AF37-569ED2B792D2}" destId="{4E32F990-B610-4D9C-9071-76A78279925C}" srcOrd="0" destOrd="0" presId="urn:microsoft.com/office/officeart/2005/8/layout/hList7"/>
    <dgm:cxn modelId="{CD8106A1-3FFB-46B3-841B-148101E9E12C}" type="presOf" srcId="{67C78912-AEAE-495C-860D-73F7BDC3DD09}" destId="{F212CEE4-1F88-4E81-8D0E-FBD385FE6453}" srcOrd="0" destOrd="0" presId="urn:microsoft.com/office/officeart/2005/8/layout/hList7"/>
    <dgm:cxn modelId="{9B5F33EE-500C-4966-BB72-4C37282CE411}" type="presOf" srcId="{F5B41B47-5D3B-4E9A-8425-F60ED5DAB848}" destId="{E5072C82-F6C7-4014-8D95-D88B6FE97553}" srcOrd="1" destOrd="0" presId="urn:microsoft.com/office/officeart/2005/8/layout/hList7"/>
    <dgm:cxn modelId="{B8D5DB44-5F1F-48B6-BF86-D9259E54A07F}" type="presOf" srcId="{F79FE49F-A508-4323-A2D3-BE74D7F536C8}" destId="{E046E6A6-90E6-4FAE-BE1B-103BE22CC209}" srcOrd="0" destOrd="0" presId="urn:microsoft.com/office/officeart/2005/8/layout/hList7"/>
    <dgm:cxn modelId="{E486CEA1-CF4D-4250-A35A-4D11072444AA}" srcId="{F79FE49F-A508-4323-A2D3-BE74D7F536C8}" destId="{F5B41B47-5D3B-4E9A-8425-F60ED5DAB848}" srcOrd="3" destOrd="0" parTransId="{4B70D962-57F2-4002-B496-659C627BB399}" sibTransId="{B54551F7-0952-487C-AF37-569ED2B792D2}"/>
    <dgm:cxn modelId="{03EB17BB-1F68-40E8-8FB7-DC59FBA72C4B}" srcId="{F79FE49F-A508-4323-A2D3-BE74D7F536C8}" destId="{61C43399-CCFE-4BE0-80B9-752BB129DF65}" srcOrd="0" destOrd="0" parTransId="{2702F952-C4D0-4692-898D-A7B1CDB4E5D1}" sibTransId="{67C78912-AEAE-495C-860D-73F7BDC3DD09}"/>
    <dgm:cxn modelId="{CF908BFF-68F5-42A6-A541-1A5E65A7DF71}" type="presOf" srcId="{ABF84C36-F060-4C55-9870-25734D00609B}" destId="{E6E6D48D-4576-451B-8CE3-5DDE99DF757E}" srcOrd="1" destOrd="0" presId="urn:microsoft.com/office/officeart/2005/8/layout/hList7"/>
    <dgm:cxn modelId="{35347DE2-04F8-48FD-AEB4-798A107B776F}" type="presParOf" srcId="{E046E6A6-90E6-4FAE-BE1B-103BE22CC209}" destId="{255ADD9D-C773-48E5-8598-6B26CDFF5EB8}" srcOrd="0" destOrd="0" presId="urn:microsoft.com/office/officeart/2005/8/layout/hList7"/>
    <dgm:cxn modelId="{C34F4903-805B-4BDD-98D0-42A8774D518F}" type="presParOf" srcId="{E046E6A6-90E6-4FAE-BE1B-103BE22CC209}" destId="{AD193D91-9E80-456D-B175-35C9A085B95B}" srcOrd="1" destOrd="0" presId="urn:microsoft.com/office/officeart/2005/8/layout/hList7"/>
    <dgm:cxn modelId="{B9915795-5AF5-48A6-AEC6-EF6A244FDA56}" type="presParOf" srcId="{AD193D91-9E80-456D-B175-35C9A085B95B}" destId="{E6A92A1F-73FD-4CED-82F6-6BD546B23537}" srcOrd="0" destOrd="0" presId="urn:microsoft.com/office/officeart/2005/8/layout/hList7"/>
    <dgm:cxn modelId="{5EB8DA1D-AF06-4697-8A2D-7BF96E97F039}" type="presParOf" srcId="{E6A92A1F-73FD-4CED-82F6-6BD546B23537}" destId="{AC388F25-4F59-4601-A6E3-7847690970F5}" srcOrd="0" destOrd="0" presId="urn:microsoft.com/office/officeart/2005/8/layout/hList7"/>
    <dgm:cxn modelId="{E3332D27-7210-46C9-87AD-E88446D64D3D}" type="presParOf" srcId="{E6A92A1F-73FD-4CED-82F6-6BD546B23537}" destId="{3017B97A-373E-40E0-8716-DB91F71DFE30}" srcOrd="1" destOrd="0" presId="urn:microsoft.com/office/officeart/2005/8/layout/hList7"/>
    <dgm:cxn modelId="{4CD07E6A-C3A9-4746-9F95-4643BB1E9509}" type="presParOf" srcId="{E6A92A1F-73FD-4CED-82F6-6BD546B23537}" destId="{4745FA14-EBD3-4E8B-B35A-CA1BB7BDFD9A}" srcOrd="2" destOrd="0" presId="urn:microsoft.com/office/officeart/2005/8/layout/hList7"/>
    <dgm:cxn modelId="{CE8B4D8D-0EF4-492F-A043-610A59764DAC}" type="presParOf" srcId="{E6A92A1F-73FD-4CED-82F6-6BD546B23537}" destId="{90FC275A-841F-4D82-8357-A1075585C587}" srcOrd="3" destOrd="0" presId="urn:microsoft.com/office/officeart/2005/8/layout/hList7"/>
    <dgm:cxn modelId="{8E08B533-E36C-4D3D-946C-A078C83BE020}" type="presParOf" srcId="{AD193D91-9E80-456D-B175-35C9A085B95B}" destId="{F212CEE4-1F88-4E81-8D0E-FBD385FE6453}" srcOrd="1" destOrd="0" presId="urn:microsoft.com/office/officeart/2005/8/layout/hList7"/>
    <dgm:cxn modelId="{8BE5E1E6-E668-4337-A999-48DFE1562A8B}" type="presParOf" srcId="{AD193D91-9E80-456D-B175-35C9A085B95B}" destId="{89E92A90-49F4-4371-999F-C21AE5134EEE}" srcOrd="2" destOrd="0" presId="urn:microsoft.com/office/officeart/2005/8/layout/hList7"/>
    <dgm:cxn modelId="{16DD7B77-F776-48DC-9658-0E23DF24409A}" type="presParOf" srcId="{89E92A90-49F4-4371-999F-C21AE5134EEE}" destId="{10AF9DA5-33AB-46E6-83AB-5ED8ECE68AE2}" srcOrd="0" destOrd="0" presId="urn:microsoft.com/office/officeart/2005/8/layout/hList7"/>
    <dgm:cxn modelId="{24E1AFD7-4A0C-42F4-9898-73B531664544}" type="presParOf" srcId="{89E92A90-49F4-4371-999F-C21AE5134EEE}" destId="{26E4BE86-65E5-4597-A5CF-7F32CCDC0629}" srcOrd="1" destOrd="0" presId="urn:microsoft.com/office/officeart/2005/8/layout/hList7"/>
    <dgm:cxn modelId="{6C0990AE-7C2E-46C6-BF61-1EE3A7C2047A}" type="presParOf" srcId="{89E92A90-49F4-4371-999F-C21AE5134EEE}" destId="{619FF594-2339-40E8-AA92-308C5F705E6E}" srcOrd="2" destOrd="0" presId="urn:microsoft.com/office/officeart/2005/8/layout/hList7"/>
    <dgm:cxn modelId="{E5B74D72-7322-4B14-B34C-88EECE74BC1E}" type="presParOf" srcId="{89E92A90-49F4-4371-999F-C21AE5134EEE}" destId="{52588D9F-E17C-4F5B-AF59-E1838B6ECDA3}" srcOrd="3" destOrd="0" presId="urn:microsoft.com/office/officeart/2005/8/layout/hList7"/>
    <dgm:cxn modelId="{A24AB9CE-16FB-49C6-ABA8-5785BD6C9461}" type="presParOf" srcId="{AD193D91-9E80-456D-B175-35C9A085B95B}" destId="{4ED75DE3-A11C-450F-8800-6C2D4797DACD}" srcOrd="3" destOrd="0" presId="urn:microsoft.com/office/officeart/2005/8/layout/hList7"/>
    <dgm:cxn modelId="{96E12CFD-03C6-46E0-839B-809DB52188CD}" type="presParOf" srcId="{AD193D91-9E80-456D-B175-35C9A085B95B}" destId="{E5DF5A39-A4CB-47A1-B340-C8157036F2CD}" srcOrd="4" destOrd="0" presId="urn:microsoft.com/office/officeart/2005/8/layout/hList7"/>
    <dgm:cxn modelId="{B1C94EFA-610E-408D-94A4-ECDFD199C15C}" type="presParOf" srcId="{E5DF5A39-A4CB-47A1-B340-C8157036F2CD}" destId="{32EA90BA-ADD7-435D-A933-29D38C8A9F73}" srcOrd="0" destOrd="0" presId="urn:microsoft.com/office/officeart/2005/8/layout/hList7"/>
    <dgm:cxn modelId="{5DFBF993-1BA5-472B-81EF-27AE1CCD2836}" type="presParOf" srcId="{E5DF5A39-A4CB-47A1-B340-C8157036F2CD}" destId="{E6E6D48D-4576-451B-8CE3-5DDE99DF757E}" srcOrd="1" destOrd="0" presId="urn:microsoft.com/office/officeart/2005/8/layout/hList7"/>
    <dgm:cxn modelId="{8DDDD61C-09D4-4C60-9A30-1B4FADFD205E}" type="presParOf" srcId="{E5DF5A39-A4CB-47A1-B340-C8157036F2CD}" destId="{FA96E9E7-D5D5-436A-A589-35FC29F4C8AA}" srcOrd="2" destOrd="0" presId="urn:microsoft.com/office/officeart/2005/8/layout/hList7"/>
    <dgm:cxn modelId="{8CC5D8F4-B235-4B31-8A48-30951B416AF4}" type="presParOf" srcId="{E5DF5A39-A4CB-47A1-B340-C8157036F2CD}" destId="{F4FDE576-3A76-46F0-84EA-7B97E30DAF7F}" srcOrd="3" destOrd="0" presId="urn:microsoft.com/office/officeart/2005/8/layout/hList7"/>
    <dgm:cxn modelId="{F441C9C2-2387-4A4A-A252-90CA640D2922}" type="presParOf" srcId="{AD193D91-9E80-456D-B175-35C9A085B95B}" destId="{85B6FDD4-6A80-4199-BBE9-40E5EA0C854F}" srcOrd="5" destOrd="0" presId="urn:microsoft.com/office/officeart/2005/8/layout/hList7"/>
    <dgm:cxn modelId="{699CF7BC-4A71-4073-989A-E3D0740F226F}" type="presParOf" srcId="{AD193D91-9E80-456D-B175-35C9A085B95B}" destId="{0DA61162-72A2-4AB5-AB6A-D68EC061B765}" srcOrd="6" destOrd="0" presId="urn:microsoft.com/office/officeart/2005/8/layout/hList7"/>
    <dgm:cxn modelId="{902628CB-2BEA-47AC-B6F8-A5B7896713B2}" type="presParOf" srcId="{0DA61162-72A2-4AB5-AB6A-D68EC061B765}" destId="{E3415651-CEC3-49AE-BEBF-90DF967C46BD}" srcOrd="0" destOrd="0" presId="urn:microsoft.com/office/officeart/2005/8/layout/hList7"/>
    <dgm:cxn modelId="{2A1ECC97-7D88-4E3F-A948-FC81F622559F}" type="presParOf" srcId="{0DA61162-72A2-4AB5-AB6A-D68EC061B765}" destId="{E5072C82-F6C7-4014-8D95-D88B6FE97553}" srcOrd="1" destOrd="0" presId="urn:microsoft.com/office/officeart/2005/8/layout/hList7"/>
    <dgm:cxn modelId="{04BA29D0-D8E5-4E37-B1A5-32272A286C33}" type="presParOf" srcId="{0DA61162-72A2-4AB5-AB6A-D68EC061B765}" destId="{39EE77F5-4F20-4C0C-8206-229B645C9E9D}" srcOrd="2" destOrd="0" presId="urn:microsoft.com/office/officeart/2005/8/layout/hList7"/>
    <dgm:cxn modelId="{1BA3232D-6827-41A4-92D6-3310C9FA70E4}" type="presParOf" srcId="{0DA61162-72A2-4AB5-AB6A-D68EC061B765}" destId="{DD7C5F11-A991-4F21-AFB5-3B3B7E290546}" srcOrd="3" destOrd="0" presId="urn:microsoft.com/office/officeart/2005/8/layout/hList7"/>
    <dgm:cxn modelId="{0A1573A9-0609-4973-8DC0-717424074725}" type="presParOf" srcId="{AD193D91-9E80-456D-B175-35C9A085B95B}" destId="{4E32F990-B610-4D9C-9071-76A78279925C}" srcOrd="7" destOrd="0" presId="urn:microsoft.com/office/officeart/2005/8/layout/hList7"/>
    <dgm:cxn modelId="{57CCF390-7732-4B9F-9393-C982B760BC1E}" type="presParOf" srcId="{AD193D91-9E80-456D-B175-35C9A085B95B}" destId="{43F539D4-75DC-43C5-BAF3-2F6161A14FB2}" srcOrd="8" destOrd="0" presId="urn:microsoft.com/office/officeart/2005/8/layout/hList7"/>
    <dgm:cxn modelId="{DB842CCF-71DE-403D-9105-AB5D330F37C2}" type="presParOf" srcId="{43F539D4-75DC-43C5-BAF3-2F6161A14FB2}" destId="{EB976C12-B3FC-4AC1-945C-C8AC2F29F070}" srcOrd="0" destOrd="0" presId="urn:microsoft.com/office/officeart/2005/8/layout/hList7"/>
    <dgm:cxn modelId="{B806270D-5A01-4114-A453-7FD411FA4108}" type="presParOf" srcId="{43F539D4-75DC-43C5-BAF3-2F6161A14FB2}" destId="{619E70E4-669A-4A77-B574-024789DFB30B}" srcOrd="1" destOrd="0" presId="urn:microsoft.com/office/officeart/2005/8/layout/hList7"/>
    <dgm:cxn modelId="{0C9701B3-3EFE-4566-8D58-4BCB4C14F369}" type="presParOf" srcId="{43F539D4-75DC-43C5-BAF3-2F6161A14FB2}" destId="{5FBE5403-D0C1-4661-ADD4-43DD40E9DD3D}" srcOrd="2" destOrd="0" presId="urn:microsoft.com/office/officeart/2005/8/layout/hList7"/>
    <dgm:cxn modelId="{29025EBE-9E27-4239-90CC-C2C8CF0AC907}" type="presParOf" srcId="{43F539D4-75DC-43C5-BAF3-2F6161A14FB2}" destId="{7B5D03A1-EE58-4C7E-BE05-6C360F004D10}" srcOrd="3" destOrd="0" presId="urn:microsoft.com/office/officeart/2005/8/layout/hList7"/>
    <dgm:cxn modelId="{4862D7C2-BB9C-493A-8254-EE7B96A04AB8}" type="presParOf" srcId="{AD193D91-9E80-456D-B175-35C9A085B95B}" destId="{CEEE36F5-ADBA-46D1-8D9D-67EDB086B0DA}" srcOrd="9" destOrd="0" presId="urn:microsoft.com/office/officeart/2005/8/layout/hList7"/>
    <dgm:cxn modelId="{7009DFC2-4CF3-4E2C-8822-E860F695A195}" type="presParOf" srcId="{AD193D91-9E80-456D-B175-35C9A085B95B}" destId="{A028DC86-0CB6-4ECC-B864-3BBA5A44CC18}" srcOrd="10" destOrd="0" presId="urn:microsoft.com/office/officeart/2005/8/layout/hList7"/>
    <dgm:cxn modelId="{185CA2B7-A1F6-478F-969F-0600773EABF0}" type="presParOf" srcId="{A028DC86-0CB6-4ECC-B864-3BBA5A44CC18}" destId="{6302A656-74ED-4404-9A22-F6DE76A4772E}" srcOrd="0" destOrd="0" presId="urn:microsoft.com/office/officeart/2005/8/layout/hList7"/>
    <dgm:cxn modelId="{5D11EAE0-D089-41FB-A79D-4757182114BD}" type="presParOf" srcId="{A028DC86-0CB6-4ECC-B864-3BBA5A44CC18}" destId="{C80A4E0D-7AFC-4B55-8B79-5C0B4B5972F4}" srcOrd="1" destOrd="0" presId="urn:microsoft.com/office/officeart/2005/8/layout/hList7"/>
    <dgm:cxn modelId="{5FB4BF60-8D6B-4053-A61F-0FEED9852366}" type="presParOf" srcId="{A028DC86-0CB6-4ECC-B864-3BBA5A44CC18}" destId="{DF820309-0253-41A4-84EC-49FD46FD8846}" srcOrd="2" destOrd="0" presId="urn:microsoft.com/office/officeart/2005/8/layout/hList7"/>
    <dgm:cxn modelId="{31D50911-CCF3-4BD5-864B-527427FF5F3C}" type="presParOf" srcId="{A028DC86-0CB6-4ECC-B864-3BBA5A44CC18}" destId="{6D9A00D9-ED56-4598-9812-3F764F9ADE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08814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40344" y="1640344"/>
        <a:ext cx="4298317" cy="1017628"/>
      </dsp:txXfrm>
    </dsp:sp>
    <dsp:sp modelId="{5A13F339-9AB2-4182-AA8C-455AF31710D4}">
      <dsp:nvSpPr>
        <dsp:cNvPr id="0" name=""/>
        <dsp:cNvSpPr/>
      </dsp:nvSpPr>
      <dsp:spPr>
        <a:xfrm>
          <a:off x="1028173" y="0"/>
          <a:ext cx="379066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sp:txBody>
      <dsp:txXfrm>
        <a:off x="1028173" y="0"/>
        <a:ext cx="3790667" cy="5241851"/>
      </dsp:txXfrm>
    </dsp:sp>
    <dsp:sp modelId="{4FFF5041-A3AB-4000-B7B8-957227AB3A29}">
      <dsp:nvSpPr>
        <dsp:cNvPr id="0" name=""/>
        <dsp:cNvSpPr/>
      </dsp:nvSpPr>
      <dsp:spPr>
        <a:xfrm>
          <a:off x="5267589" y="0"/>
          <a:ext cx="6173171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</a:p>
      </dsp:txBody>
      <dsp:txXfrm rot="16200000">
        <a:off x="3735747" y="1531841"/>
        <a:ext cx="4298317" cy="1234634"/>
      </dsp:txXfrm>
    </dsp:sp>
    <dsp:sp modelId="{F1E93752-5EEF-4ABB-A148-7FC679D7A4B6}">
      <dsp:nvSpPr>
        <dsp:cNvPr id="0" name=""/>
        <dsp:cNvSpPr/>
      </dsp:nvSpPr>
      <dsp:spPr>
        <a:xfrm rot="5400000">
          <a:off x="4923343" y="3889784"/>
          <a:ext cx="770779" cy="785037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34103" y="0"/>
          <a:ext cx="4599012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800" b="0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kern="1200" dirty="0">
            <a:solidFill>
              <a:schemeClr val="accent6">
                <a:lumMod val="75000"/>
              </a:schemeClr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accent6">
                  <a:lumMod val="75000"/>
                </a:schemeClr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Beruházások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és információcsere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34103" y="0"/>
        <a:ext cx="4599012" cy="524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8F25-4F59-4601-A6E3-7847690970F5}">
      <dsp:nvSpPr>
        <dsp:cNvPr id="0" name=""/>
        <dsp:cNvSpPr/>
      </dsp:nvSpPr>
      <dsp:spPr>
        <a:xfrm>
          <a:off x="141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I-II. pillér: Támogatható </a:t>
          </a:r>
          <a:r>
            <a:rPr lang="hu-HU" sz="1800" kern="1200" dirty="0"/>
            <a:t>terület fogalmának bővítése</a:t>
          </a:r>
        </a:p>
      </dsp:txBody>
      <dsp:txXfrm>
        <a:off x="141" y="2136986"/>
        <a:ext cx="1884647" cy="2136986"/>
      </dsp:txXfrm>
    </dsp:sp>
    <dsp:sp modelId="{90FC275A-841F-4D82-8357-A1075585C587}">
      <dsp:nvSpPr>
        <dsp:cNvPr id="0" name=""/>
        <dsp:cNvSpPr/>
      </dsp:nvSpPr>
      <dsp:spPr>
        <a:xfrm>
          <a:off x="75158" y="74026"/>
          <a:ext cx="1771568" cy="17790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F9DA5-33AB-46E6-83AB-5ED8ECE68AE2}">
      <dsp:nvSpPr>
        <dsp:cNvPr id="0" name=""/>
        <dsp:cNvSpPr/>
      </dsp:nvSpPr>
      <dsp:spPr>
        <a:xfrm>
          <a:off x="1941328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I-II. pillér: Zöld alapfeltételek (</a:t>
          </a:r>
          <a:r>
            <a:rPr lang="hu-HU" sz="1800" kern="1200" dirty="0" err="1" smtClean="0"/>
            <a:t>kondicionalitás</a:t>
          </a:r>
          <a:r>
            <a:rPr lang="hu-HU" sz="1800" kern="1200" dirty="0" smtClean="0"/>
            <a:t>)</a:t>
          </a:r>
          <a:endParaRPr lang="hu-HU" sz="1800" kern="1200" dirty="0"/>
        </a:p>
      </dsp:txBody>
      <dsp:txXfrm>
        <a:off x="1941328" y="2136986"/>
        <a:ext cx="1884647" cy="2136986"/>
      </dsp:txXfrm>
    </dsp:sp>
    <dsp:sp modelId="{52588D9F-E17C-4F5B-AF59-E1838B6ECDA3}">
      <dsp:nvSpPr>
        <dsp:cNvPr id="0" name=""/>
        <dsp:cNvSpPr/>
      </dsp:nvSpPr>
      <dsp:spPr>
        <a:xfrm>
          <a:off x="1997867" y="78847"/>
          <a:ext cx="1771568" cy="17790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A90BA-ADD7-435D-A933-29D38C8A9F73}">
      <dsp:nvSpPr>
        <dsp:cNvPr id="0" name=""/>
        <dsp:cNvSpPr/>
      </dsp:nvSpPr>
      <dsp:spPr>
        <a:xfrm>
          <a:off x="3882515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I. pillér Zöld előírások: </a:t>
          </a:r>
          <a:r>
            <a:rPr lang="hu-HU" sz="1800" kern="1200" dirty="0" err="1" smtClean="0"/>
            <a:t>Agro</a:t>
          </a:r>
          <a:r>
            <a:rPr lang="hu-HU" sz="1800" kern="1200" dirty="0" smtClean="0"/>
            <a:t>-ökológiai program (AÖP)</a:t>
          </a:r>
          <a:endParaRPr lang="hu-HU" sz="1800" kern="1200" dirty="0"/>
        </a:p>
      </dsp:txBody>
      <dsp:txXfrm>
        <a:off x="3882515" y="2136986"/>
        <a:ext cx="1884647" cy="2136986"/>
      </dsp:txXfrm>
    </dsp:sp>
    <dsp:sp modelId="{F4FDE576-3A76-46F0-84EA-7B97E30DAF7F}">
      <dsp:nvSpPr>
        <dsp:cNvPr id="0" name=""/>
        <dsp:cNvSpPr/>
      </dsp:nvSpPr>
      <dsp:spPr>
        <a:xfrm>
          <a:off x="3981537" y="78082"/>
          <a:ext cx="1771568" cy="17790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5651-CEC3-49AE-BEBF-90DF967C46BD}">
      <dsp:nvSpPr>
        <dsp:cNvPr id="0" name=""/>
        <dsp:cNvSpPr/>
      </dsp:nvSpPr>
      <dsp:spPr>
        <a:xfrm>
          <a:off x="5816597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II. pillér Zöld növény előírások: AKG</a:t>
          </a:r>
          <a:r>
            <a:rPr lang="hu-HU" sz="1800" kern="1200" dirty="0"/>
            <a:t>, ÖKO, </a:t>
          </a:r>
          <a:r>
            <a:rPr lang="hu-HU" sz="1800" kern="1200" dirty="0" err="1" smtClean="0"/>
            <a:t>Natura</a:t>
          </a:r>
          <a:r>
            <a:rPr lang="hu-HU" sz="1800" kern="1200" dirty="0" smtClean="0"/>
            <a:t>, NTB fenntartása, </a:t>
          </a:r>
          <a:r>
            <a:rPr lang="hu-HU" sz="1800" kern="1200" dirty="0"/>
            <a:t>EKV, erdőápolás, ágazati </a:t>
          </a:r>
          <a:r>
            <a:rPr lang="hu-HU" sz="1800" kern="1200" dirty="0" smtClean="0"/>
            <a:t>programok, génmegőrzési programok</a:t>
          </a:r>
          <a:endParaRPr lang="hu-HU" sz="1800" kern="1200" dirty="0"/>
        </a:p>
      </dsp:txBody>
      <dsp:txXfrm>
        <a:off x="5816597" y="2136986"/>
        <a:ext cx="1884647" cy="2136986"/>
      </dsp:txXfrm>
    </dsp:sp>
    <dsp:sp modelId="{DD7C5F11-A991-4F21-AFB5-3B3B7E290546}">
      <dsp:nvSpPr>
        <dsp:cNvPr id="0" name=""/>
        <dsp:cNvSpPr/>
      </dsp:nvSpPr>
      <dsp:spPr>
        <a:xfrm>
          <a:off x="5880242" y="83277"/>
          <a:ext cx="1771568" cy="17790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76C12-B3FC-4AC1-945C-C8AC2F29F070}">
      <dsp:nvSpPr>
        <dsp:cNvPr id="0" name=""/>
        <dsp:cNvSpPr/>
      </dsp:nvSpPr>
      <dsp:spPr>
        <a:xfrm>
          <a:off x="9701120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II. pillér Zöld beruházások: ammónia, energia, digitális átállás, öntözésfejlesztés, erdőtelepítés, erdészet,  biomassza, NTB kialakítása</a:t>
          </a:r>
          <a:endParaRPr lang="hu-HU" sz="1800" kern="1200" dirty="0"/>
        </a:p>
      </dsp:txBody>
      <dsp:txXfrm>
        <a:off x="9701120" y="2136986"/>
        <a:ext cx="1884647" cy="2136986"/>
      </dsp:txXfrm>
    </dsp:sp>
    <dsp:sp modelId="{7B5D03A1-EE58-4C7E-BE05-6C360F004D10}">
      <dsp:nvSpPr>
        <dsp:cNvPr id="0" name=""/>
        <dsp:cNvSpPr/>
      </dsp:nvSpPr>
      <dsp:spPr>
        <a:xfrm>
          <a:off x="9765796" y="89094"/>
          <a:ext cx="1771568" cy="177904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2A656-74ED-4404-9A22-F6DE76A4772E}">
      <dsp:nvSpPr>
        <dsp:cNvPr id="0" name=""/>
        <dsp:cNvSpPr/>
      </dsp:nvSpPr>
      <dsp:spPr>
        <a:xfrm>
          <a:off x="7751810" y="0"/>
          <a:ext cx="1884647" cy="5342466"/>
        </a:xfrm>
        <a:prstGeom prst="roundRect">
          <a:avLst>
            <a:gd name="adj" fmla="val 10000"/>
          </a:avLst>
        </a:prstGeom>
        <a:solidFill>
          <a:srgbClr val="7793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II. pillér Zöld állat előírások: állatjóléti </a:t>
          </a:r>
          <a:r>
            <a:rPr lang="hu-HU" sz="1800" kern="1200" dirty="0"/>
            <a:t>intézkedések, </a:t>
          </a:r>
          <a:r>
            <a:rPr lang="hu-HU" sz="1800" kern="1200" dirty="0" smtClean="0"/>
            <a:t>AMR program, génmegőrzési </a:t>
          </a:r>
          <a:r>
            <a:rPr lang="hu-HU" sz="1800" kern="1200" dirty="0"/>
            <a:t>programok</a:t>
          </a:r>
        </a:p>
      </dsp:txBody>
      <dsp:txXfrm>
        <a:off x="7751810" y="2136986"/>
        <a:ext cx="1884647" cy="2136986"/>
      </dsp:txXfrm>
    </dsp:sp>
    <dsp:sp modelId="{6D9A00D9-ED56-4598-9812-3F764F9ADE44}">
      <dsp:nvSpPr>
        <dsp:cNvPr id="0" name=""/>
        <dsp:cNvSpPr/>
      </dsp:nvSpPr>
      <dsp:spPr>
        <a:xfrm>
          <a:off x="7813748" y="89094"/>
          <a:ext cx="1771568" cy="1779041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ADD9D-C773-48E5-8598-6B26CDFF5EB8}">
      <dsp:nvSpPr>
        <dsp:cNvPr id="0" name=""/>
        <dsp:cNvSpPr/>
      </dsp:nvSpPr>
      <dsp:spPr>
        <a:xfrm>
          <a:off x="484748" y="4512732"/>
          <a:ext cx="10663596" cy="801369"/>
        </a:xfrm>
        <a:prstGeom prst="leftRightArrow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2022.11.18.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Vállalt</a:t>
            </a:r>
            <a:r>
              <a:rPr lang="hu-HU" baseline="0" dirty="0" smtClean="0"/>
              <a:t> célok:</a:t>
            </a:r>
            <a:endParaRPr lang="hu-HU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1) A mezőgazdaság és élelmiszeripar GDP értéke +50%.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2) Az agrárgazdaság export +30%; a feldolgozott termékek aránya pedig eléri a 85%.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3) A</a:t>
            </a:r>
            <a:r>
              <a:rPr lang="hu-HU" baseline="0" dirty="0" smtClean="0"/>
              <a:t> 10</a:t>
            </a:r>
            <a:r>
              <a:rPr lang="hu-HU" dirty="0" smtClean="0"/>
              <a:t> alapélelmiszer esetében elérjük a teljes önellátottságot. 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4) 28 ezer új munkahelyet hozunk létre.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5) Öntözhető területek 350 ezer hektár</a:t>
            </a:r>
            <a:r>
              <a:rPr lang="hu-HU" baseline="0" dirty="0" smtClean="0"/>
              <a:t> (duplázás)</a:t>
            </a:r>
            <a:r>
              <a:rPr lang="hu-HU" dirty="0" smtClean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6) Kiemelt</a:t>
            </a:r>
            <a:r>
              <a:rPr lang="hu-HU" baseline="0" dirty="0" smtClean="0"/>
              <a:t> ágazatok: </a:t>
            </a:r>
            <a:r>
              <a:rPr lang="hu-HU" sz="1200" dirty="0" smtClean="0"/>
              <a:t>baromfiágazat, fagyasztott és konzerv zöldség, tejtermékek, takarmány-feldolgozás, vetőmag, etanol/</a:t>
            </a:r>
            <a:r>
              <a:rPr lang="hu-HU" sz="1200" dirty="0" err="1" smtClean="0"/>
              <a:t>izocukor</a:t>
            </a:r>
            <a:endParaRPr lang="hu-HU" sz="1200" dirty="0" smtClean="0"/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Baromfi:kibocsátás (mezőgazdaság) 2020-ban: 301 milliárd forinttermelési érték (baromfihús feldolgozása) 2020-ban: 346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Konzerv és hűtőipar (benne van a gyümölcs is, nem lehet </a:t>
            </a:r>
            <a:r>
              <a:rPr lang="hu-HU" sz="1200" dirty="0" err="1" smtClean="0"/>
              <a:t>különvlasztani</a:t>
            </a:r>
            <a:r>
              <a:rPr lang="hu-HU" sz="1200" dirty="0" smtClean="0"/>
              <a:t>):termelési érték 2020-ban: 279,2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Tejtermékek: kibocsátás (mezőgazdaság) 2020-ban: 210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termelési érték (tejfeldolgozás) 2020-ban: 354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Takarmány feldolgozás Termelési érték 2020-ban: 467,9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Vetőmag: 180-190 milliárd forint (becslés)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err="1" smtClean="0"/>
              <a:t>Bioüzemanyag</a:t>
            </a:r>
            <a:r>
              <a:rPr lang="hu-HU" sz="1200" dirty="0" smtClean="0"/>
              <a:t> és </a:t>
            </a:r>
            <a:r>
              <a:rPr lang="hu-HU" sz="1200" dirty="0" err="1" smtClean="0"/>
              <a:t>izocukor</a:t>
            </a:r>
            <a:r>
              <a:rPr lang="hu-HU" sz="1200" dirty="0" smtClean="0"/>
              <a:t> árbevétel: 2020: 292 milliárd forint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17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Vállalt</a:t>
            </a:r>
            <a:r>
              <a:rPr lang="hu-HU" baseline="0" dirty="0" smtClean="0"/>
              <a:t> célok:</a:t>
            </a:r>
            <a:endParaRPr lang="hu-HU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1) A mezőgazdaság és élelmiszeripar GDP értéke +50%.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2) Az agrárgazdaság export +30%; a feldolgozott termékek aránya pedig eléri a 85%.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3) A</a:t>
            </a:r>
            <a:r>
              <a:rPr lang="hu-HU" baseline="0" dirty="0" smtClean="0"/>
              <a:t> 10</a:t>
            </a:r>
            <a:r>
              <a:rPr lang="hu-HU" dirty="0" smtClean="0"/>
              <a:t> alapélelmiszer esetében elérjük a teljes önellátottságot. 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4) 28 ezer új munkahelyet hozunk létre.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5) Öntözhető területek 350 ezer hektár</a:t>
            </a:r>
            <a:r>
              <a:rPr lang="hu-HU" baseline="0" dirty="0" smtClean="0"/>
              <a:t> (duplázás)</a:t>
            </a:r>
            <a:r>
              <a:rPr lang="hu-HU" dirty="0" smtClean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6) Kiemelt</a:t>
            </a:r>
            <a:r>
              <a:rPr lang="hu-HU" baseline="0" dirty="0" smtClean="0"/>
              <a:t> ágazatok: </a:t>
            </a:r>
            <a:r>
              <a:rPr lang="hu-HU" sz="1200" dirty="0" smtClean="0"/>
              <a:t>baromfiágazat, fagyasztott és konzerv zöldség, tejtermékek, takarmány-feldolgozás, vetőmag, etanol/</a:t>
            </a:r>
            <a:r>
              <a:rPr lang="hu-HU" sz="1200" dirty="0" err="1" smtClean="0"/>
              <a:t>izocukor</a:t>
            </a:r>
            <a:endParaRPr lang="hu-HU" sz="1200" dirty="0" smtClean="0"/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Baromfi:kibocsátás (mezőgazdaság) 2020-ban: 301 milliárd forinttermelési érték (baromfihús feldolgozása) 2020-ban: 346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Konzerv és hűtőipar (benne van a gyümölcs is, nem lehet </a:t>
            </a:r>
            <a:r>
              <a:rPr lang="hu-HU" sz="1200" dirty="0" err="1" smtClean="0"/>
              <a:t>különvlasztani</a:t>
            </a:r>
            <a:r>
              <a:rPr lang="hu-HU" sz="1200" dirty="0" smtClean="0"/>
              <a:t>):termelési érték 2020-ban: 279,2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Tejtermékek: kibocsátás (mezőgazdaság) 2020-ban: 210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termelési érték (tejfeldolgozás) 2020-ban: 354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Takarmány feldolgozás Termelési érték 2020-ban: 467,9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Vetőmag: 180-190 milliárd forint (becslés)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err="1" smtClean="0"/>
              <a:t>Bioüzemanyag</a:t>
            </a:r>
            <a:r>
              <a:rPr lang="hu-HU" sz="1200" dirty="0" smtClean="0"/>
              <a:t> és </a:t>
            </a:r>
            <a:r>
              <a:rPr lang="hu-HU" sz="1200" dirty="0" err="1" smtClean="0"/>
              <a:t>izocukor</a:t>
            </a:r>
            <a:r>
              <a:rPr lang="hu-HU" sz="1200" dirty="0" smtClean="0"/>
              <a:t> árbevétel: 2020: 292 milliárd forint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3374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AKIS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digitalizáció</a:t>
            </a:r>
            <a:r>
              <a:rPr lang="hu-HU" baseline="0" dirty="0" smtClean="0"/>
              <a:t> nélkül összesen 4 beavatkozás: 93 milliárd forint</a:t>
            </a:r>
          </a:p>
          <a:p>
            <a:r>
              <a:rPr lang="hu-HU" baseline="0" dirty="0" err="1" smtClean="0"/>
              <a:t>Digitalizáció</a:t>
            </a:r>
            <a:r>
              <a:rPr lang="hu-HU" baseline="0" dirty="0" smtClean="0"/>
              <a:t> még 2 beavatkozás: 101,6 milliárd forint</a:t>
            </a:r>
          </a:p>
          <a:p>
            <a:r>
              <a:rPr lang="hu-HU" baseline="0" dirty="0" smtClean="0"/>
              <a:t>Generációváltás, amiről ezen az ábrán nincs szó, de a szöveges kérdések között szerepel: 5 intézkedés, összesen 128 milliárd forint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-</a:t>
            </a:r>
            <a:r>
              <a:rPr lang="hu-HU" baseline="0" dirty="0" smtClean="0"/>
              <a:t> RD01b: Fiatalgazda beruházás (110 millió euró)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- RD05: Generációs megújulás fiatal mezőgazdasági termelők induló támogatásával (107 millió euró)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- RD06: Generációs megújulás fiatal mezőgazdasági termelők gazdaságátvevő támogatásával (60 millió euró)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-</a:t>
            </a:r>
            <a:r>
              <a:rPr lang="hu-HU" baseline="0" dirty="0" smtClean="0"/>
              <a:t> </a:t>
            </a:r>
            <a:r>
              <a:rPr lang="hu-HU" dirty="0" smtClean="0"/>
              <a:t>RD07: Generációs megújulás a gazdaság átadó együttműködés alapú támogatásával (27 millió euró)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- RD08: Generációs megújulás induló vidéki és fiatal erdőgazdálkodó vállalkozók  támogatásával (19 millió euró)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65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100" cy="3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baseline="0" dirty="0" smtClean="0"/>
              <a:t>Stratégiai háttér</a:t>
            </a:r>
          </a:p>
        </p:txBody>
      </p:sp>
      <p:sp>
        <p:nvSpPr>
          <p:cNvPr id="410" name="Google Shape;410;p2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hu-H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64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KAP mérföldkövek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68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Uniós KAP ST zöldülő elvárások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864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2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100" cy="39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hu-HU" baseline="0" dirty="0"/>
          </a:p>
        </p:txBody>
      </p:sp>
      <p:sp>
        <p:nvSpPr>
          <p:cNvPr id="410" name="Google Shape;410;p2:notes"/>
          <p:cNvSpPr txBox="1">
            <a:spLocks noGrp="1"/>
          </p:cNvSpPr>
          <p:nvPr>
            <p:ph type="sldNum" idx="12"/>
          </p:nvPr>
        </p:nvSpPr>
        <p:spPr>
          <a:xfrm>
            <a:off x="3856737" y="9442154"/>
            <a:ext cx="2950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hu-H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17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KAP beavatkozás típusok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091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Hazai KAP ST I.</a:t>
            </a:r>
            <a:r>
              <a:rPr lang="hu-HU" baseline="0" dirty="0" smtClean="0"/>
              <a:t> </a:t>
            </a:r>
            <a:r>
              <a:rPr lang="hu-HU" dirty="0" smtClean="0"/>
              <a:t>és II. pillér zöldfelépítmény</a:t>
            </a:r>
            <a:r>
              <a:rPr lang="hu-HU" baseline="0" dirty="0" smtClean="0"/>
              <a:t> válasz.</a:t>
            </a:r>
          </a:p>
          <a:p>
            <a:r>
              <a:rPr lang="hu-HU" baseline="0" dirty="0" smtClean="0"/>
              <a:t>Ebben az előadásban részletesen esik szó a KAP I. pilléres zöld intézkedésekről, azaz az első három pillérről és röviden a KAP II. pillér zöld intézkedésekről, azaz a negyedik-hatodik pillérről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7648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209" cy="39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t" anchorCtr="0">
            <a:noAutofit/>
          </a:bodyPr>
          <a:lstStyle/>
          <a:p>
            <a:pPr>
              <a:buSzPts val="1400"/>
            </a:pPr>
            <a:r>
              <a:rPr lang="hu-HU" dirty="0" smtClean="0"/>
              <a:t>KAP I. pillér közvetlen támogatások változásának</a:t>
            </a:r>
            <a:r>
              <a:rPr lang="hu-HU" baseline="0" dirty="0" smtClean="0"/>
              <a:t> áttekintő ábrája</a:t>
            </a:r>
            <a:endParaRPr dirty="0"/>
          </a:p>
        </p:txBody>
      </p:sp>
      <p:sp>
        <p:nvSpPr>
          <p:cNvPr id="469" name="Google Shape;469;p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84" cy="49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88" tIns="45631" rIns="91288" bIns="45631" anchor="b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fld id="{00000000-1234-1234-1234-123412341234}" type="slidenum">
              <a:rPr lang="hu-HU"/>
              <a:pPr>
                <a:buClr>
                  <a:srgbClr val="000000"/>
                </a:buClr>
                <a:buSzPts val="14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157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Vállalt</a:t>
            </a:r>
            <a:r>
              <a:rPr lang="hu-HU" baseline="0" dirty="0" smtClean="0"/>
              <a:t> célok:</a:t>
            </a:r>
            <a:endParaRPr lang="hu-HU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1) A mezőgazdaság és élelmiszeripar GDP értéke +50%.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2) Az agrárgazdaság export +30%; a feldolgozott termékek aránya pedig eléri a 85%.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3) A</a:t>
            </a:r>
            <a:r>
              <a:rPr lang="hu-HU" baseline="0" dirty="0" smtClean="0"/>
              <a:t> 10</a:t>
            </a:r>
            <a:r>
              <a:rPr lang="hu-HU" dirty="0" smtClean="0"/>
              <a:t> alapélelmiszer esetében elérjük a teljes önellátottságot. 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4) 28 ezer új munkahelyet hozunk létre.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5) Öntözhető területek 350 ezer hektár</a:t>
            </a:r>
            <a:r>
              <a:rPr lang="hu-HU" baseline="0" dirty="0" smtClean="0"/>
              <a:t> (duplázás)</a:t>
            </a:r>
            <a:r>
              <a:rPr lang="hu-HU" dirty="0" smtClean="0"/>
              <a:t>.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 smtClean="0"/>
              <a:t>6) Kiemelt</a:t>
            </a:r>
            <a:r>
              <a:rPr lang="hu-HU" baseline="0" dirty="0" smtClean="0"/>
              <a:t> ágazatok: </a:t>
            </a:r>
            <a:r>
              <a:rPr lang="hu-HU" sz="1200" dirty="0" smtClean="0"/>
              <a:t>baromfiágazat, fagyasztott és konzerv zöldség, tejtermékek, takarmány-feldolgozás, vetőmag, etanol/</a:t>
            </a:r>
            <a:r>
              <a:rPr lang="hu-HU" sz="1200" dirty="0" err="1" smtClean="0"/>
              <a:t>izocukor</a:t>
            </a:r>
            <a:endParaRPr lang="hu-HU" sz="1200" dirty="0" smtClean="0"/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Baromfi:kibocsátás (mezőgazdaság) 2020-ban: 301 milliárd forinttermelési érték (baromfihús feldolgozása) 2020-ban: 346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Konzerv és hűtőipar (benne van a gyümölcs is, nem lehet </a:t>
            </a:r>
            <a:r>
              <a:rPr lang="hu-HU" sz="1200" dirty="0" err="1" smtClean="0"/>
              <a:t>különvlasztani</a:t>
            </a:r>
            <a:r>
              <a:rPr lang="hu-HU" sz="1200" dirty="0" smtClean="0"/>
              <a:t>):termelési érték 2020-ban: 279,2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Tejtermékek: kibocsátás (mezőgazdaság) 2020-ban: 210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termelési érték (tejfeldolgozás) 2020-ban: 354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Takarmány feldolgozás Termelési érték 2020-ban: 467,9 milliárd forint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/>
              <a:t>Vetőmag: 180-190 milliárd forint (becslés)</a:t>
            </a:r>
          </a:p>
          <a:p>
            <a:pPr marL="171450" lvl="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err="1" smtClean="0"/>
              <a:t>Bioüzemanyag</a:t>
            </a:r>
            <a:r>
              <a:rPr lang="hu-HU" sz="1200" dirty="0" smtClean="0"/>
              <a:t> és </a:t>
            </a:r>
            <a:r>
              <a:rPr lang="hu-HU" sz="1200" dirty="0" err="1" smtClean="0"/>
              <a:t>izocukor</a:t>
            </a:r>
            <a:r>
              <a:rPr lang="hu-HU" sz="1200" dirty="0" smtClean="0"/>
              <a:t> árbevétel: 2020: 292 milliárd forint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71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2022.11.18.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31233" y="1403287"/>
            <a:ext cx="5910432" cy="2097295"/>
          </a:xfrm>
        </p:spPr>
        <p:txBody>
          <a:bodyPr anchor="b">
            <a:noAutofit/>
          </a:bodyPr>
          <a:lstStyle/>
          <a:p>
            <a:pPr>
              <a:spcBef>
                <a:spcPts val="1200"/>
              </a:spcBef>
            </a:pPr>
            <a:r>
              <a:rPr lang="hu-HU" sz="4400" b="1" dirty="0"/>
              <a:t/>
            </a:r>
            <a:br>
              <a:rPr lang="hu-HU" sz="4400" b="1" dirty="0"/>
            </a:br>
            <a:r>
              <a:rPr lang="hu-HU" sz="4400" b="1" dirty="0"/>
              <a:t/>
            </a:r>
            <a:br>
              <a:rPr lang="hu-HU" sz="4400" b="1" dirty="0"/>
            </a:br>
            <a:r>
              <a:rPr lang="hu-HU" sz="4400" b="1" dirty="0"/>
              <a:t/>
            </a:r>
            <a:br>
              <a:rPr lang="hu-HU" sz="4400" b="1" dirty="0"/>
            </a:br>
            <a:r>
              <a:rPr lang="hu-HU" sz="4400" b="1" dirty="0" smtClean="0"/>
              <a:t>Közös Agrárpolitika Stratégiai Terv</a:t>
            </a:r>
            <a:r>
              <a:rPr lang="hu-HU" sz="4400" b="1" dirty="0"/>
              <a:t/>
            </a:r>
            <a:br>
              <a:rPr lang="hu-HU" sz="4400" b="1" dirty="0"/>
            </a:br>
            <a:r>
              <a:rPr lang="hu-HU" sz="4400" b="1" dirty="0" smtClean="0"/>
              <a:t>(2023 </a:t>
            </a:r>
            <a:r>
              <a:rPr lang="hu-HU" sz="4400" b="1" dirty="0"/>
              <a:t>– </a:t>
            </a:r>
            <a:r>
              <a:rPr lang="hu-HU" sz="4400" b="1" dirty="0" smtClean="0"/>
              <a:t>2027) aktualitásai</a:t>
            </a:r>
            <a:endParaRPr lang="hu-HU" sz="3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605587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12986" t="-8860" r="-12986" b="-88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/>
          <p:cNvSpPr/>
          <p:nvPr/>
        </p:nvSpPr>
        <p:spPr>
          <a:xfrm>
            <a:off x="5070141" y="4069041"/>
            <a:ext cx="7057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dirty="0" smtClean="0"/>
              <a:t>Agrárminisztérium</a:t>
            </a:r>
          </a:p>
        </p:txBody>
      </p:sp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48149" y="2132965"/>
            <a:ext cx="10515600" cy="1325563"/>
          </a:xfrm>
        </p:spPr>
        <p:txBody>
          <a:bodyPr/>
          <a:lstStyle/>
          <a:p>
            <a:r>
              <a:rPr lang="hu-HU" dirty="0" smtClean="0"/>
              <a:t>II. pillér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361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400" y="0"/>
            <a:ext cx="11192164" cy="1450693"/>
          </a:xfrm>
        </p:spPr>
        <p:txBody>
          <a:bodyPr>
            <a:normAutofit/>
          </a:bodyPr>
          <a:lstStyle/>
          <a:p>
            <a:r>
              <a:rPr lang="hu-HU" sz="3600" dirty="0"/>
              <a:t>Új KAP </a:t>
            </a:r>
            <a:r>
              <a:rPr lang="hu-HU" sz="3600" dirty="0" smtClean="0"/>
              <a:t>II</a:t>
            </a:r>
            <a:r>
              <a:rPr lang="hu-HU" sz="3600" dirty="0"/>
              <a:t>. </a:t>
            </a:r>
            <a:r>
              <a:rPr lang="hu-HU" sz="3600" dirty="0" smtClean="0"/>
              <a:t>pillér: támogatási alapelvek </a:t>
            </a:r>
            <a:endParaRPr lang="hu-HU" sz="36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352877" y="632407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11</a:t>
            </a:fld>
            <a:endParaRPr lang="hu-HU" sz="2000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87078" y="1233346"/>
            <a:ext cx="11660268" cy="5220616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b="1" dirty="0"/>
              <a:t>pénzügyi megalapozottság </a:t>
            </a:r>
            <a:r>
              <a:rPr lang="hu-HU" sz="2400" dirty="0" smtClean="0"/>
              <a:t>növelése, költséghatékonyság</a:t>
            </a:r>
            <a:r>
              <a:rPr lang="hu-HU" sz="2400" dirty="0"/>
              <a:t>, </a:t>
            </a:r>
            <a:r>
              <a:rPr lang="hu-HU" sz="2400" b="1" dirty="0"/>
              <a:t>hozzáadott érték </a:t>
            </a:r>
            <a:r>
              <a:rPr lang="hu-HU" sz="2400" b="1" dirty="0" smtClean="0"/>
              <a:t>növelés</a:t>
            </a:r>
            <a:r>
              <a:rPr lang="hu-HU" sz="2400" dirty="0" smtClean="0"/>
              <a:t>.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b="1" dirty="0" smtClean="0"/>
              <a:t>termékpálya </a:t>
            </a:r>
            <a:r>
              <a:rPr lang="hu-HU" sz="2400" b="1" dirty="0"/>
              <a:t>szemlélet </a:t>
            </a:r>
            <a:r>
              <a:rPr lang="hu-HU" sz="2400" dirty="0" smtClean="0"/>
              <a:t>érvényesítése, a </a:t>
            </a:r>
            <a:r>
              <a:rPr lang="hu-HU" sz="2400" dirty="0"/>
              <a:t>tartós ellátási lánc kapcsolattal </a:t>
            </a:r>
            <a:r>
              <a:rPr lang="hu-HU" sz="2400" dirty="0" smtClean="0"/>
              <a:t>rendelkezők. Kiemelt </a:t>
            </a:r>
            <a:r>
              <a:rPr lang="hu-HU" sz="2400" dirty="0"/>
              <a:t>szándék a </a:t>
            </a:r>
            <a:r>
              <a:rPr lang="hu-HU" sz="2400" b="1" dirty="0"/>
              <a:t>termelői együttműködések </a:t>
            </a:r>
            <a:r>
              <a:rPr lang="hu-HU" sz="2400" dirty="0"/>
              <a:t>közös fejlesztéseinek.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pályázatokban </a:t>
            </a:r>
            <a:r>
              <a:rPr lang="hu-HU" sz="2400" b="1" dirty="0" smtClean="0"/>
              <a:t>költségnövekmény és ahol lehet egyszerűsített</a:t>
            </a:r>
            <a:r>
              <a:rPr lang="hu-HU" sz="2400" dirty="0" smtClean="0"/>
              <a:t> </a:t>
            </a:r>
            <a:r>
              <a:rPr lang="hu-HU" sz="2400" b="1" dirty="0" smtClean="0"/>
              <a:t>kiválasztás, egységköltség alapú támogatás alkalmazása. </a:t>
            </a:r>
            <a:endParaRPr lang="hu-HU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jelenlegihez minél inkább </a:t>
            </a:r>
            <a:r>
              <a:rPr lang="hu-HU" sz="2400" b="1" dirty="0"/>
              <a:t>hasonlító pályázati felhívások</a:t>
            </a:r>
            <a:r>
              <a:rPr lang="hu-HU" sz="2400" dirty="0"/>
              <a:t>, erőteljesebb zöld </a:t>
            </a:r>
            <a:r>
              <a:rPr lang="hu-HU" sz="2400" dirty="0" smtClean="0"/>
              <a:t>elvárásokkal.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Legalább </a:t>
            </a:r>
            <a:r>
              <a:rPr lang="hu-HU" sz="2400" b="1" dirty="0"/>
              <a:t>10.000 euró standard termelési értékű </a:t>
            </a:r>
            <a:r>
              <a:rPr lang="hu-HU" sz="2400" dirty="0"/>
              <a:t>minimális </a:t>
            </a:r>
            <a:r>
              <a:rPr lang="hu-HU" sz="2400" dirty="0" smtClean="0"/>
              <a:t>üzemméret </a:t>
            </a:r>
            <a:r>
              <a:rPr lang="hu-HU" sz="2400" i="1" dirty="0" smtClean="0"/>
              <a:t>(most </a:t>
            </a:r>
            <a:r>
              <a:rPr lang="hu-HU" sz="2400" i="1" dirty="0"/>
              <a:t>6.000</a:t>
            </a:r>
            <a:r>
              <a:rPr lang="hu-HU" sz="2400" i="1" dirty="0" smtClean="0"/>
              <a:t>).</a:t>
            </a:r>
            <a:endParaRPr lang="hu-HU" sz="2400" i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Előző </a:t>
            </a:r>
            <a:r>
              <a:rPr lang="hu-HU" sz="2400" dirty="0"/>
              <a:t>évi árbevétel min. </a:t>
            </a:r>
            <a:r>
              <a:rPr lang="hu-HU" sz="2400" b="1" dirty="0"/>
              <a:t>40%-a </a:t>
            </a:r>
            <a:r>
              <a:rPr lang="hu-HU" sz="2400" dirty="0"/>
              <a:t>mezőgazdasági </a:t>
            </a:r>
            <a:r>
              <a:rPr lang="hu-HU" sz="2400" dirty="0" smtClean="0"/>
              <a:t>tevékenységből </a:t>
            </a:r>
            <a:r>
              <a:rPr lang="hu-HU" sz="2400" i="1" dirty="0" smtClean="0"/>
              <a:t>(most </a:t>
            </a:r>
            <a:r>
              <a:rPr lang="hu-HU" sz="2400" i="1" dirty="0"/>
              <a:t>50</a:t>
            </a:r>
            <a:r>
              <a:rPr lang="hu-HU" sz="2400" i="1" dirty="0" smtClean="0"/>
              <a:t>%).</a:t>
            </a:r>
            <a:endParaRPr lang="hu-HU" sz="2400" i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Támogatás </a:t>
            </a:r>
            <a:r>
              <a:rPr lang="hu-HU" sz="2400" dirty="0" smtClean="0"/>
              <a:t>mértéke: </a:t>
            </a:r>
            <a:r>
              <a:rPr lang="hu-HU" sz="2400" dirty="0" err="1"/>
              <a:t>max</a:t>
            </a:r>
            <a:r>
              <a:rPr lang="hu-HU" sz="2400" dirty="0"/>
              <a:t>. 15 millió EUR/projekt</a:t>
            </a:r>
            <a:r>
              <a:rPr lang="hu-HU" sz="2400" dirty="0" smtClean="0"/>
              <a:t>. Kis és nagy méretű felhívások külön.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támogatás intenzitás alapesetben </a:t>
            </a:r>
            <a:r>
              <a:rPr lang="hu-HU" sz="2400" b="1" dirty="0"/>
              <a:t>50</a:t>
            </a:r>
            <a:r>
              <a:rPr lang="hu-HU" sz="2400" b="1" dirty="0" smtClean="0"/>
              <a:t>% és maximum 65%, </a:t>
            </a:r>
            <a:r>
              <a:rPr lang="hu-HU" sz="2400" dirty="0"/>
              <a:t>fiatal mezőgazdasági termelő +15%, termelői együttműködés +10% </a:t>
            </a:r>
            <a:r>
              <a:rPr lang="hu-HU" sz="2400" u="sng" dirty="0"/>
              <a:t>Új elemek:</a:t>
            </a:r>
            <a:r>
              <a:rPr lang="hu-HU" sz="2400" dirty="0"/>
              <a:t> gazdaságátadás + 15%,  ökológiai gazdálkodás +10</a:t>
            </a:r>
            <a:r>
              <a:rPr lang="hu-HU" sz="2400" dirty="0" smtClean="0"/>
              <a:t>%. Kivéve nem termelő beruházásokat, azoknál 80%.</a:t>
            </a:r>
          </a:p>
        </p:txBody>
      </p:sp>
    </p:spTree>
    <p:extLst>
      <p:ext uri="{BB962C8B-B14F-4D97-AF65-F5344CB8AC3E}">
        <p14:creationId xmlns:p14="http://schemas.microsoft.com/office/powerpoint/2010/main" val="262411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/>
              <a:t> Új KAP II</a:t>
            </a:r>
            <a:r>
              <a:rPr lang="hu-HU" sz="3600" dirty="0"/>
              <a:t>. </a:t>
            </a:r>
            <a:r>
              <a:rPr lang="hu-HU" sz="3600" dirty="0" smtClean="0"/>
              <a:t>pillér: gazdaságfejlesztési intézkedései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7848" y="1216152"/>
            <a:ext cx="11332464" cy="5367528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Kormányelvárás volt, hogy a forrás felét legalább gazdaságfejlesztésre </a:t>
            </a:r>
            <a:r>
              <a:rPr lang="hu-HU" sz="2400" dirty="0" err="1" smtClean="0"/>
              <a:t>költsük</a:t>
            </a:r>
            <a:r>
              <a:rPr lang="hu-HU" sz="2400" dirty="0" smtClean="0"/>
              <a:t>: </a:t>
            </a:r>
            <a:r>
              <a:rPr lang="hu-HU" sz="2400" b="1" dirty="0" smtClean="0"/>
              <a:t>52% lett.</a:t>
            </a:r>
            <a:endParaRPr lang="hu-HU" sz="2400" dirty="0" smtClean="0"/>
          </a:p>
          <a:p>
            <a:r>
              <a:rPr lang="hu-HU" sz="2400" b="1" dirty="0" smtClean="0"/>
              <a:t>21</a:t>
            </a:r>
            <a:r>
              <a:rPr lang="hu-HU" sz="2400" dirty="0" smtClean="0"/>
              <a:t> beavatkozással, közel </a:t>
            </a:r>
            <a:r>
              <a:rPr lang="hu-HU" sz="2400" b="1" dirty="0"/>
              <a:t>1500 milliárd </a:t>
            </a:r>
            <a:r>
              <a:rPr lang="hu-HU" sz="2400" dirty="0"/>
              <a:t>forintot </a:t>
            </a:r>
            <a:r>
              <a:rPr lang="hu-HU" sz="2400" dirty="0" smtClean="0"/>
              <a:t>terveztünk. </a:t>
            </a:r>
          </a:p>
          <a:p>
            <a:r>
              <a:rPr lang="hu-HU" sz="2400" dirty="0" smtClean="0"/>
              <a:t>2014-2020 időszakához képest </a:t>
            </a:r>
            <a:r>
              <a:rPr lang="hu-HU" sz="2400" b="1" dirty="0" smtClean="0"/>
              <a:t>négyszeres</a:t>
            </a:r>
            <a:r>
              <a:rPr lang="hu-HU" sz="2400" dirty="0" smtClean="0"/>
              <a:t> forrás növekedés.</a:t>
            </a:r>
            <a:endParaRPr lang="hu-HU" sz="2400" dirty="0"/>
          </a:p>
          <a:p>
            <a:r>
              <a:rPr lang="hu-HU" sz="2400" b="1" dirty="0" smtClean="0"/>
              <a:t>Gazdaságfejlesztési intézkedések</a:t>
            </a:r>
            <a:r>
              <a:rPr lang="hu-HU" sz="2400" dirty="0" smtClean="0"/>
              <a:t>:</a:t>
            </a:r>
          </a:p>
          <a:p>
            <a:pPr lvl="1"/>
            <a:r>
              <a:rPr lang="hu-HU" dirty="0" smtClean="0"/>
              <a:t>6 </a:t>
            </a:r>
            <a:r>
              <a:rPr lang="hu-HU" b="1" dirty="0" smtClean="0"/>
              <a:t>mezőgazdasági </a:t>
            </a:r>
            <a:r>
              <a:rPr lang="hu-HU" dirty="0" smtClean="0"/>
              <a:t>üzemek </a:t>
            </a:r>
            <a:r>
              <a:rPr lang="hu-HU" dirty="0"/>
              <a:t>fejlesztésével </a:t>
            </a:r>
            <a:r>
              <a:rPr lang="hu-HU" dirty="0" smtClean="0"/>
              <a:t>(forrás 26%-a), </a:t>
            </a:r>
          </a:p>
          <a:p>
            <a:pPr lvl="1"/>
            <a:r>
              <a:rPr lang="hu-HU" dirty="0" smtClean="0"/>
              <a:t>2 </a:t>
            </a:r>
            <a:r>
              <a:rPr lang="hu-HU" b="1" dirty="0" smtClean="0"/>
              <a:t>élelmiszerfeldolgozás</a:t>
            </a:r>
            <a:r>
              <a:rPr lang="hu-HU" dirty="0" smtClean="0"/>
              <a:t> </a:t>
            </a:r>
            <a:r>
              <a:rPr lang="hu-HU" dirty="0"/>
              <a:t>fejlesztésével </a:t>
            </a:r>
            <a:r>
              <a:rPr lang="hu-HU" dirty="0" smtClean="0"/>
              <a:t>(forrás 17%-a), </a:t>
            </a:r>
          </a:p>
          <a:p>
            <a:pPr lvl="1"/>
            <a:r>
              <a:rPr lang="hu-HU" dirty="0" smtClean="0"/>
              <a:t>8 </a:t>
            </a:r>
            <a:r>
              <a:rPr lang="hu-HU" b="1" dirty="0"/>
              <a:t>vállalkozásfejlesztéssel és a generációs </a:t>
            </a:r>
            <a:r>
              <a:rPr lang="hu-HU" dirty="0"/>
              <a:t>megújulás támogatásával </a:t>
            </a:r>
            <a:r>
              <a:rPr lang="hu-HU" dirty="0" smtClean="0"/>
              <a:t>(forrás 7%-a), </a:t>
            </a:r>
          </a:p>
          <a:p>
            <a:pPr lvl="1"/>
            <a:r>
              <a:rPr lang="hu-HU" dirty="0" smtClean="0"/>
              <a:t>2 </a:t>
            </a:r>
            <a:r>
              <a:rPr lang="hu-HU" b="1" dirty="0" smtClean="0"/>
              <a:t>mezőgazdasági </a:t>
            </a:r>
            <a:r>
              <a:rPr lang="hu-HU" b="1" dirty="0"/>
              <a:t>vízgazdálkodással </a:t>
            </a:r>
            <a:r>
              <a:rPr lang="hu-HU" dirty="0" smtClean="0"/>
              <a:t>(forrás 2%-a) </a:t>
            </a:r>
            <a:r>
              <a:rPr lang="hu-HU" dirty="0"/>
              <a:t>és </a:t>
            </a:r>
            <a:endParaRPr lang="hu-HU" dirty="0" smtClean="0"/>
          </a:p>
          <a:p>
            <a:pPr lvl="1"/>
            <a:r>
              <a:rPr lang="hu-HU" dirty="0" smtClean="0"/>
              <a:t>3 </a:t>
            </a:r>
            <a:r>
              <a:rPr lang="hu-HU" b="1" dirty="0"/>
              <a:t>kockázatkezelési</a:t>
            </a:r>
            <a:r>
              <a:rPr lang="hu-HU" dirty="0"/>
              <a:t> rendszerrel </a:t>
            </a:r>
            <a:r>
              <a:rPr lang="hu-HU" dirty="0" smtClean="0"/>
              <a:t>(forrás 1%-a) </a:t>
            </a:r>
            <a:r>
              <a:rPr lang="hu-HU" dirty="0"/>
              <a:t>foglalkozik. </a:t>
            </a:r>
          </a:p>
          <a:p>
            <a:r>
              <a:rPr lang="hu-HU" sz="2400" b="1" dirty="0" smtClean="0"/>
              <a:t>Új intézkedések elsősorban a vállalkozásfejlesztés és generációs megújulás területén</a:t>
            </a:r>
            <a:r>
              <a:rPr lang="hu-HU" sz="2400" dirty="0" smtClean="0"/>
              <a:t>:</a:t>
            </a:r>
          </a:p>
          <a:p>
            <a:pPr lvl="1"/>
            <a:r>
              <a:rPr lang="hu-HU" sz="2000" dirty="0" smtClean="0"/>
              <a:t>RD06: Generációs </a:t>
            </a:r>
            <a:r>
              <a:rPr lang="hu-HU" sz="2000" dirty="0"/>
              <a:t>megújulás fiatal mezőgazdasági termelők gazdaságátvevő támogatásával</a:t>
            </a:r>
          </a:p>
          <a:p>
            <a:pPr lvl="1"/>
            <a:r>
              <a:rPr lang="hu-HU" sz="2000" dirty="0" smtClean="0"/>
              <a:t>RD07: Generációs </a:t>
            </a:r>
            <a:r>
              <a:rPr lang="hu-HU" sz="2000" dirty="0"/>
              <a:t>megújulás a gazdaság átadó együttműködés alapú támogatásával</a:t>
            </a:r>
          </a:p>
          <a:p>
            <a:pPr lvl="1"/>
            <a:r>
              <a:rPr lang="hu-HU" sz="2000" dirty="0" smtClean="0"/>
              <a:t>RD08: Generációs </a:t>
            </a:r>
            <a:r>
              <a:rPr lang="hu-HU" sz="2000" dirty="0"/>
              <a:t>megújulás induló vidéki és fiatal erdőgazdálkodó vállalkozók  támogatásával</a:t>
            </a:r>
          </a:p>
          <a:p>
            <a:pPr lvl="1"/>
            <a:r>
              <a:rPr lang="hu-HU" sz="2000" dirty="0" smtClean="0"/>
              <a:t>RD09b: Díszkertészeti </a:t>
            </a:r>
            <a:r>
              <a:rPr lang="hu-HU" sz="2000" dirty="0"/>
              <a:t>ágazat kisvállalkozásainak </a:t>
            </a:r>
            <a:r>
              <a:rPr lang="hu-HU" sz="2000" dirty="0" smtClean="0"/>
              <a:t>támogatása</a:t>
            </a:r>
            <a:endParaRPr lang="hu-HU" sz="2000" dirty="0"/>
          </a:p>
          <a:p>
            <a:endParaRPr lang="hu-HU" sz="2400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7463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12</a:t>
            </a:fld>
            <a:endParaRPr lang="hu-HU" sz="2000" dirty="0"/>
          </a:p>
        </p:txBody>
      </p:sp>
      <p:pic>
        <p:nvPicPr>
          <p:cNvPr id="6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9067047" y="436904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9621447" y="436904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25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91440"/>
            <a:ext cx="10515600" cy="13592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/>
              <a:t> Új KAP II</a:t>
            </a:r>
            <a:r>
              <a:rPr lang="hu-HU" sz="3600" dirty="0"/>
              <a:t>. </a:t>
            </a:r>
            <a:r>
              <a:rPr lang="hu-HU" sz="3600" dirty="0" smtClean="0"/>
              <a:t>pillér: zöld intézkedései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7848" y="1147144"/>
            <a:ext cx="11707368" cy="5267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Uniós elvárás </a:t>
            </a:r>
            <a:r>
              <a:rPr lang="hu-HU" sz="2400" dirty="0"/>
              <a:t>volt, hogy a forrás </a:t>
            </a:r>
            <a:r>
              <a:rPr lang="hu-HU" sz="2400" dirty="0" smtClean="0"/>
              <a:t>több, mint harmadát zöld intézkedésekre </a:t>
            </a:r>
            <a:r>
              <a:rPr lang="hu-HU" sz="2400" dirty="0" err="1" smtClean="0"/>
              <a:t>költsük</a:t>
            </a:r>
            <a:r>
              <a:rPr lang="hu-HU" sz="2400" dirty="0" smtClean="0"/>
              <a:t>: </a:t>
            </a:r>
            <a:r>
              <a:rPr lang="hu-HU" sz="2400" b="1" dirty="0" smtClean="0"/>
              <a:t>36%</a:t>
            </a:r>
            <a:r>
              <a:rPr lang="hu-HU" sz="2400" dirty="0"/>
              <a:t> </a:t>
            </a:r>
            <a:r>
              <a:rPr lang="hu-HU" sz="2400" dirty="0" smtClean="0"/>
              <a:t>lett.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22</a:t>
            </a:r>
            <a:r>
              <a:rPr lang="hu-HU" sz="2400" dirty="0" smtClean="0"/>
              <a:t> beavatkozással, több, mint </a:t>
            </a:r>
            <a:r>
              <a:rPr lang="hu-HU" sz="2400" b="1" dirty="0" smtClean="0"/>
              <a:t>1000 </a:t>
            </a:r>
            <a:r>
              <a:rPr lang="hu-HU" sz="2400" b="1" dirty="0"/>
              <a:t>milliárd </a:t>
            </a:r>
            <a:r>
              <a:rPr lang="hu-HU" sz="2400" b="1" dirty="0" smtClean="0"/>
              <a:t>forintot </a:t>
            </a:r>
            <a:r>
              <a:rPr lang="hu-HU" sz="2400" dirty="0" smtClean="0"/>
              <a:t>terveztünk.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2014-2020 </a:t>
            </a:r>
            <a:r>
              <a:rPr lang="hu-HU" sz="2400" dirty="0"/>
              <a:t>időszakához képest </a:t>
            </a:r>
            <a:r>
              <a:rPr lang="hu-HU" sz="2400" b="1" dirty="0" smtClean="0"/>
              <a:t>másfélszeres</a:t>
            </a:r>
            <a:r>
              <a:rPr lang="hu-HU" sz="2400" dirty="0" smtClean="0"/>
              <a:t> </a:t>
            </a:r>
            <a:r>
              <a:rPr lang="hu-HU" sz="2400" dirty="0"/>
              <a:t>forrás növekedés.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Zöld intézkedések közül</a:t>
            </a:r>
            <a:r>
              <a:rPr lang="hu-HU" sz="24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AKG (forrás 16%-a) 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err="1" smtClean="0"/>
              <a:t>Öko</a:t>
            </a:r>
            <a:r>
              <a:rPr lang="hu-HU" dirty="0" smtClean="0"/>
              <a:t> (forrás 3%-a) pályázatok mellett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8 az egyéb környezet és klímavédelmi (forrás 6%-a) célokat,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b="1" u="sng" dirty="0" smtClean="0"/>
              <a:t>7 az erdészeti (forrás 11%-a) beavatkozásokat 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5 az állatjóléti és AMR elleni küzdelmet (forrás 2%-a) szolgálja majd.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Új zöld intézkedések több területen is várhatók</a:t>
            </a:r>
            <a:r>
              <a:rPr lang="hu-HU" sz="24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RD22: </a:t>
            </a:r>
            <a:r>
              <a:rPr lang="hu-HU" sz="2000" dirty="0" err="1" smtClean="0"/>
              <a:t>Agro</a:t>
            </a:r>
            <a:r>
              <a:rPr lang="hu-HU" sz="2000" dirty="0" smtClean="0"/>
              <a:t>-ökológiai </a:t>
            </a:r>
            <a:r>
              <a:rPr lang="hu-HU" sz="2000" dirty="0"/>
              <a:t>földhasználat-váltást ösztönző kifizetés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RD26: Állati </a:t>
            </a:r>
            <a:r>
              <a:rPr lang="hu-HU" sz="2000" dirty="0"/>
              <a:t>genetikai erőforrások in vitro megőrzése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RD28: Növényi </a:t>
            </a:r>
            <a:r>
              <a:rPr lang="hu-HU" sz="2000" dirty="0"/>
              <a:t>genetikai erőforrások in situ megőrzése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RD33b: </a:t>
            </a:r>
            <a:r>
              <a:rPr lang="hu-HU" sz="2000" dirty="0" err="1" smtClean="0"/>
              <a:t>Antimikrobiális</a:t>
            </a:r>
            <a:r>
              <a:rPr lang="hu-HU" sz="2000" dirty="0" smtClean="0"/>
              <a:t> </a:t>
            </a:r>
            <a:r>
              <a:rPr lang="hu-HU" sz="2000" dirty="0"/>
              <a:t>rezisztencia elleni küzdelem kompenzációs kifizetése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RD37: Erdőtüzek </a:t>
            </a:r>
            <a:r>
              <a:rPr lang="hu-HU" sz="2000" dirty="0"/>
              <a:t>megelőzésének és kockázatcsökkentésének együttműködés alapú támogatása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7463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13</a:t>
            </a:fld>
            <a:endParaRPr lang="hu-HU" sz="2000" dirty="0"/>
          </a:p>
        </p:txBody>
      </p:sp>
      <p:pic>
        <p:nvPicPr>
          <p:cNvPr id="8" name="Google Shape;429;p2"/>
          <p:cNvPicPr preferRelativeResize="0"/>
          <p:nvPr/>
        </p:nvPicPr>
        <p:blipFill rotWithShape="1">
          <a:blip r:embed="rId3">
            <a:alphaModFix/>
          </a:blip>
          <a:srcRect l="2470" t="2618" r="2877" b="2854"/>
          <a:stretch/>
        </p:blipFill>
        <p:spPr>
          <a:xfrm>
            <a:off x="6470151" y="433235"/>
            <a:ext cx="554400" cy="55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6053265" y="2322311"/>
            <a:ext cx="2766646" cy="10602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Átmeneti évekre új 3 éves program 2022-től, új kiírás 2025-ben (5 év)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10" name="Jobb oldali kapcsos zárójel 9"/>
          <p:cNvSpPr/>
          <p:nvPr/>
        </p:nvSpPr>
        <p:spPr>
          <a:xfrm>
            <a:off x="5583316" y="2714290"/>
            <a:ext cx="293431" cy="609600"/>
          </a:xfrm>
          <a:prstGeom prst="righ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88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91440"/>
            <a:ext cx="10515600" cy="135925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600" dirty="0" smtClean="0"/>
              <a:t> Új KAP II</a:t>
            </a:r>
            <a:r>
              <a:rPr lang="hu-HU" sz="3600" dirty="0"/>
              <a:t>. </a:t>
            </a:r>
            <a:r>
              <a:rPr lang="hu-HU" sz="3600" dirty="0" smtClean="0"/>
              <a:t>pillér: megújuló vidék intézkedései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7848" y="1147144"/>
            <a:ext cx="11707368" cy="52678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Vidéki területek fejlesztését számos másik uniós és hazai program támogatja: </a:t>
            </a:r>
            <a:r>
              <a:rPr lang="hu-HU" sz="2400" b="1" dirty="0" smtClean="0"/>
              <a:t>10%</a:t>
            </a:r>
            <a:r>
              <a:rPr lang="hu-HU" sz="2400" dirty="0" smtClean="0"/>
              <a:t> lett.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17</a:t>
            </a:r>
            <a:r>
              <a:rPr lang="hu-HU" sz="2400" dirty="0" smtClean="0"/>
              <a:t> beavatkozással, több, mint </a:t>
            </a:r>
            <a:r>
              <a:rPr lang="hu-HU" sz="2400" b="1" dirty="0" smtClean="0"/>
              <a:t>285 </a:t>
            </a:r>
            <a:r>
              <a:rPr lang="hu-HU" sz="2400" b="1" dirty="0"/>
              <a:t>milliárd </a:t>
            </a:r>
            <a:r>
              <a:rPr lang="hu-HU" sz="2400" b="1" dirty="0" smtClean="0"/>
              <a:t>forintot </a:t>
            </a:r>
            <a:r>
              <a:rPr lang="hu-HU" sz="2400" dirty="0" smtClean="0"/>
              <a:t>terveztünk.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dirty="0" smtClean="0"/>
              <a:t>2014-2020 </a:t>
            </a:r>
            <a:r>
              <a:rPr lang="hu-HU" sz="2400" dirty="0"/>
              <a:t>időszakához képest </a:t>
            </a:r>
            <a:r>
              <a:rPr lang="hu-HU" sz="2400" b="1" dirty="0" smtClean="0"/>
              <a:t>1,26-szoros</a:t>
            </a:r>
            <a:r>
              <a:rPr lang="hu-HU" sz="2400" dirty="0" smtClean="0"/>
              <a:t> </a:t>
            </a:r>
            <a:r>
              <a:rPr lang="hu-HU" sz="2400" dirty="0"/>
              <a:t>forrás növekedés.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Megújuló vidék intézkedések közül</a:t>
            </a:r>
            <a:r>
              <a:rPr lang="hu-HU" sz="24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2 a kistelepülések fejlesztését (forrás 3%-a),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10 a vidékfejlesztési </a:t>
            </a:r>
            <a:r>
              <a:rPr lang="hu-HU" dirty="0"/>
              <a:t>együttműködések </a:t>
            </a:r>
            <a:r>
              <a:rPr lang="hu-HU" dirty="0" smtClean="0"/>
              <a:t>erősítését (forrás 1%-a)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err="1" smtClean="0"/>
              <a:t>Leader</a:t>
            </a:r>
            <a:r>
              <a:rPr lang="hu-HU" dirty="0" smtClean="0"/>
              <a:t> közösségi fejlesztést (forrás 2%-a),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dirty="0" smtClean="0"/>
              <a:t>4 pedig az agrártudás </a:t>
            </a:r>
            <a:r>
              <a:rPr lang="hu-HU" dirty="0"/>
              <a:t>és </a:t>
            </a:r>
            <a:r>
              <a:rPr lang="hu-HU" dirty="0" smtClean="0"/>
              <a:t>innovációt (forrás 3%-a) támogatja.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400" b="1" dirty="0" smtClean="0"/>
              <a:t>Új vidékfejlesztési intézkedések az együttműködések területén várhatók</a:t>
            </a:r>
            <a:r>
              <a:rPr lang="hu-HU" sz="24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RD45: Minőségrendszerek </a:t>
            </a:r>
            <a:r>
              <a:rPr lang="hu-HU" sz="2000" dirty="0"/>
              <a:t>létrehozása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RD47: Minőségbiztosítási </a:t>
            </a:r>
            <a:r>
              <a:rPr lang="hu-HU" sz="2000" dirty="0"/>
              <a:t>és irányítási rendszerekhez történő csatlakozás támogatása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RD51: Vidékfejlesztési </a:t>
            </a:r>
            <a:r>
              <a:rPr lang="hu-HU" sz="2000" dirty="0"/>
              <a:t>együttműködés a térségi aktív-és </a:t>
            </a:r>
            <a:r>
              <a:rPr lang="hu-HU" sz="2000" dirty="0" err="1"/>
              <a:t>ökoturisztikai</a:t>
            </a:r>
            <a:r>
              <a:rPr lang="hu-HU" sz="2000" dirty="0"/>
              <a:t> fejlesztésért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RD52: Vidékfejlesztési </a:t>
            </a:r>
            <a:r>
              <a:rPr lang="hu-HU" sz="2000" dirty="0"/>
              <a:t>együttműködés a biomassza alapú gazdaság fejlesztéséért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/>
              <a:t>RD56: Vidékfejlesztési </a:t>
            </a:r>
            <a:r>
              <a:rPr lang="hu-HU" sz="2000" dirty="0"/>
              <a:t>együttműködések a kistelepülések digitális átállásának támogatásért (okos falu</a:t>
            </a:r>
            <a:r>
              <a:rPr lang="hu-HU" sz="2000" dirty="0" smtClean="0"/>
              <a:t>) </a:t>
            </a:r>
            <a:endParaRPr lang="hu-H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hu-HU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u-HU" sz="2400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7463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14</a:t>
            </a:fld>
            <a:endParaRPr lang="hu-HU" sz="2000" dirty="0"/>
          </a:p>
        </p:txBody>
      </p:sp>
      <p:pic>
        <p:nvPicPr>
          <p:cNvPr id="12" name="Google Shape;430;p2"/>
          <p:cNvPicPr preferRelativeResize="0"/>
          <p:nvPr/>
        </p:nvPicPr>
        <p:blipFill rotWithShape="1">
          <a:blip r:embed="rId3">
            <a:alphaModFix/>
          </a:blip>
          <a:srcRect t="2896" r="2438" b="2421"/>
          <a:stretch/>
        </p:blipFill>
        <p:spPr>
          <a:xfrm>
            <a:off x="8542711" y="434135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22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72087" y="2104329"/>
            <a:ext cx="5990775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200" b="1" dirty="0" smtClean="0"/>
              <a:t>KAP beavatkozások</a:t>
            </a:r>
            <a:r>
              <a:rPr lang="hu-HU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Tájékoztatási szolgáltatás (RD59: 68 millió euró)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Tanácsadás (RD60: 137 millió euró)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Képzés (RD58: 14 millió euró)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Európai Innovációs Partnerség (EIP) operatív csoportok (RD61: 36 millió euró)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err="1" smtClean="0"/>
              <a:t>Digitalizációs</a:t>
            </a:r>
            <a:r>
              <a:rPr lang="hu-HU" sz="2200" dirty="0" smtClean="0"/>
              <a:t> együttműködés és beruházás (RD02, RD56: 278 millió euró)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/>
              <a:t>+ KAP Hálózat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83" y="2586789"/>
            <a:ext cx="6535685" cy="376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165" y="314036"/>
            <a:ext cx="11287432" cy="943960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Új KAP II. pillér: Agrártudás és innovációs rendszere (AKIS)</a:t>
            </a:r>
            <a:endParaRPr lang="en-US" sz="40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15</a:t>
            </a:fld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17986" y="1043992"/>
            <a:ext cx="119363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200" b="1" dirty="0" smtClean="0"/>
              <a:t>Célja</a:t>
            </a:r>
            <a:r>
              <a:rPr lang="hu-HU" sz="2200" dirty="0" smtClean="0"/>
              <a:t>: gyakorlati segítséget nyújtani a gazdálkodóknak és vidéki szereplőknek a Közös Agrárpolitika (KAP) fenntarthatósági céljainak eléréséhez, a tudáselőállításban és megosztásban résztvevő szereplők   összefogásával és támogatásával.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5546140" y="2733562"/>
            <a:ext cx="6632770" cy="3571300"/>
            <a:chOff x="5310700" y="2715303"/>
            <a:chExt cx="6576045" cy="3594403"/>
          </a:xfrm>
        </p:grpSpPr>
        <p:sp>
          <p:nvSpPr>
            <p:cNvPr id="5" name="Szövegdoboz 4"/>
            <p:cNvSpPr txBox="1"/>
            <p:nvPr/>
          </p:nvSpPr>
          <p:spPr>
            <a:xfrm>
              <a:off x="6598154" y="2715303"/>
              <a:ext cx="1480931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Kutatók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9014342" y="2764022"/>
              <a:ext cx="1480931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Tanácsadók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5310700" y="4390699"/>
              <a:ext cx="2320066" cy="371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Képző szervezetek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9820787" y="4419510"/>
              <a:ext cx="2065958" cy="371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Egyéb vállalkozások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églalap 5"/>
            <p:cNvSpPr/>
            <p:nvPr/>
          </p:nvSpPr>
          <p:spPr>
            <a:xfrm>
              <a:off x="7245931" y="4707087"/>
              <a:ext cx="2959692" cy="12080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hu-HU" dirty="0" smtClean="0"/>
                <a:t>Agrártudás- és innovációs rendszer (AKIS) középpontjában a gazdálkodó áll</a:t>
              </a:r>
              <a:endParaRPr lang="en-US" dirty="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6863219" y="5659194"/>
              <a:ext cx="1535093" cy="650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Szakmai szervezetek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8886640" y="5772956"/>
              <a:ext cx="1642778" cy="3717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Sajtó és média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7899526" y="4229289"/>
            <a:ext cx="20818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</a:rPr>
              <a:t>Gazdálkodó</a:t>
            </a:r>
            <a:endParaRPr lang="hu-H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87510" y="5246786"/>
            <a:ext cx="6909118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200" b="1" dirty="0" smtClean="0"/>
              <a:t>Egyéb támogatási lehetőségek</a:t>
            </a:r>
            <a:r>
              <a:rPr lang="hu-HU" sz="22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Uniós kutatási, innovációs pályázatok </a:t>
            </a:r>
            <a:r>
              <a:rPr lang="hu-HU" sz="2200" dirty="0"/>
              <a:t>(</a:t>
            </a:r>
            <a:r>
              <a:rPr lang="hu-HU" sz="2200" dirty="0" err="1"/>
              <a:t>Horizon</a:t>
            </a:r>
            <a:r>
              <a:rPr lang="hu-HU" sz="2200" dirty="0"/>
              <a:t> Europe) </a:t>
            </a: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Hazai kutatási, innovációs pályázatok (HET, </a:t>
            </a:r>
            <a:r>
              <a:rPr lang="hu-HU" sz="2200" dirty="0" err="1" smtClean="0"/>
              <a:t>Ginop</a:t>
            </a:r>
            <a:r>
              <a:rPr lang="hu-HU" sz="2200" dirty="0" smtClean="0"/>
              <a:t> plusz)</a:t>
            </a:r>
          </a:p>
        </p:txBody>
      </p:sp>
      <p:pic>
        <p:nvPicPr>
          <p:cNvPr id="17" name="Google Shape;430;p2"/>
          <p:cNvPicPr preferRelativeResize="0"/>
          <p:nvPr/>
        </p:nvPicPr>
        <p:blipFill rotWithShape="1">
          <a:blip r:embed="rId4">
            <a:alphaModFix/>
          </a:blip>
          <a:srcRect t="2896" r="2438" b="2421"/>
          <a:stretch/>
        </p:blipFill>
        <p:spPr>
          <a:xfrm>
            <a:off x="10676311" y="468771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9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415751" y="996287"/>
            <a:ext cx="17762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873" y="76819"/>
            <a:ext cx="10767070" cy="11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Köszönöm a megtisztelő figyelmüket!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16" y="1365618"/>
            <a:ext cx="4810674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" y="1365619"/>
            <a:ext cx="6276753" cy="470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16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"/>
          <p:cNvSpPr/>
          <p:nvPr/>
        </p:nvSpPr>
        <p:spPr>
          <a:xfrm>
            <a:off x="0" y="2228038"/>
            <a:ext cx="12192000" cy="923454"/>
          </a:xfrm>
          <a:prstGeom prst="rect">
            <a:avLst/>
          </a:prstGeom>
          <a:solidFill>
            <a:srgbClr val="7D7D7D"/>
          </a:solidFill>
          <a:ln w="9525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6000" tIns="91425" rIns="216000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Küldetésünk: Az Agrárminisztérium kiszámítható és hatékony közigazgatási eszközökkel ösztönzi a kis- és közepes agrár-vállalkozások, valamint az élelmiszeripar tudás- és technológia alapú versenyképességét, garantálva a biztonságos élelmiszer előállítást a demográfiailag megújuló és fenntartható erőforrásokkal rendelkező Kárpát-medencében.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"/>
          <p:cNvSpPr/>
          <p:nvPr/>
        </p:nvSpPr>
        <p:spPr>
          <a:xfrm>
            <a:off x="456007" y="4635374"/>
            <a:ext cx="11309100" cy="173560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"/>
          <p:cNvSpPr/>
          <p:nvPr/>
        </p:nvSpPr>
        <p:spPr>
          <a:xfrm>
            <a:off x="0" y="1398183"/>
            <a:ext cx="12192000" cy="678603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216000" tIns="91425" rIns="216000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Jövőképünk: A gazdálkodás jövedelmező és társadalmilag elismert foglalkozás, vonzó vidéki környezetben, modern technológiával, minőségi élelmiszert biztosít a természeti erőforrások fenntartható használatával.</a:t>
            </a: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"/>
          <p:cNvSpPr/>
          <p:nvPr/>
        </p:nvSpPr>
        <p:spPr>
          <a:xfrm>
            <a:off x="4329600" y="3907301"/>
            <a:ext cx="35328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Stratégiai pillérek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2"/>
          <p:cNvGrpSpPr/>
          <p:nvPr/>
        </p:nvGrpSpPr>
        <p:grpSpPr>
          <a:xfrm>
            <a:off x="593065" y="5341544"/>
            <a:ext cx="2616300" cy="948799"/>
            <a:chOff x="583615" y="5068768"/>
            <a:chExt cx="2616300" cy="764658"/>
          </a:xfrm>
        </p:grpSpPr>
        <p:sp>
          <p:nvSpPr>
            <p:cNvPr id="417" name="Google Shape;417;p2"/>
            <p:cNvSpPr txBox="1"/>
            <p:nvPr/>
          </p:nvSpPr>
          <p:spPr>
            <a:xfrm>
              <a:off x="593065" y="5375326"/>
              <a:ext cx="2597400" cy="458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B8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Gazdasági fejlődés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 txBox="1"/>
            <p:nvPr/>
          </p:nvSpPr>
          <p:spPr>
            <a:xfrm>
              <a:off x="583615" y="5068768"/>
              <a:ext cx="2616300" cy="318000"/>
            </a:xfrm>
            <a:prstGeom prst="rect">
              <a:avLst/>
            </a:prstGeom>
            <a:solidFill>
              <a:srgbClr val="F0991F"/>
            </a:solidFill>
            <a:ln>
              <a:noFill/>
            </a:ln>
          </p:spPr>
          <p:txBody>
            <a:bodyPr spcFirstLastPara="1" wrap="square" lIns="82800" tIns="41025" rIns="82075" bIns="410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I.A</a:t>
              </a: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2"/>
          <p:cNvSpPr txBox="1"/>
          <p:nvPr/>
        </p:nvSpPr>
        <p:spPr>
          <a:xfrm>
            <a:off x="3402057" y="5721926"/>
            <a:ext cx="2597400" cy="5684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8188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Minőségi élelmiszer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"/>
          <p:cNvSpPr txBox="1"/>
          <p:nvPr/>
        </p:nvSpPr>
        <p:spPr>
          <a:xfrm>
            <a:off x="3402057" y="5355741"/>
            <a:ext cx="2597400" cy="380382"/>
          </a:xfrm>
          <a:prstGeom prst="rect">
            <a:avLst/>
          </a:prstGeom>
          <a:solidFill>
            <a:srgbClr val="981881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I.B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"/>
          <p:cNvSpPr txBox="1"/>
          <p:nvPr/>
        </p:nvSpPr>
        <p:spPr>
          <a:xfrm>
            <a:off x="9001173" y="5721926"/>
            <a:ext cx="2597400" cy="5542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764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Megújuló vidék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"/>
          <p:cNvSpPr txBox="1"/>
          <p:nvPr/>
        </p:nvSpPr>
        <p:spPr>
          <a:xfrm>
            <a:off x="9001173" y="5333283"/>
            <a:ext cx="2597400" cy="394579"/>
          </a:xfrm>
          <a:prstGeom prst="rect">
            <a:avLst/>
          </a:prstGeom>
          <a:solidFill>
            <a:srgbClr val="1764A5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6201607" y="5721926"/>
            <a:ext cx="2597400" cy="5568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Zöld jövő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"/>
          <p:cNvSpPr txBox="1"/>
          <p:nvPr/>
        </p:nvSpPr>
        <p:spPr>
          <a:xfrm>
            <a:off x="6201607" y="5348642"/>
            <a:ext cx="2597400" cy="380382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"/>
          <p:cNvSpPr txBox="1">
            <a:spLocks noGrp="1"/>
          </p:cNvSpPr>
          <p:nvPr>
            <p:ph type="title"/>
          </p:nvPr>
        </p:nvSpPr>
        <p:spPr>
          <a:xfrm>
            <a:off x="258289" y="379488"/>
            <a:ext cx="10618818" cy="6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ym typeface="Georgia"/>
              </a:rPr>
              <a:t>Megújuló vidék, megújuló agrárium program (2021-2030) </a:t>
            </a:r>
            <a:endParaRPr sz="3600" dirty="0">
              <a:sym typeface="Georgia"/>
            </a:endParaRPr>
          </a:p>
        </p:txBody>
      </p:sp>
      <p:pic>
        <p:nvPicPr>
          <p:cNvPr id="427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509376" y="5013641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8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3274175" y="5013641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9" name="Google Shape;429;p2"/>
          <p:cNvPicPr preferRelativeResize="0"/>
          <p:nvPr/>
        </p:nvPicPr>
        <p:blipFill rotWithShape="1">
          <a:blip r:embed="rId5">
            <a:alphaModFix/>
          </a:blip>
          <a:srcRect l="2470" t="2618" r="2877" b="2854"/>
          <a:stretch/>
        </p:blipFill>
        <p:spPr>
          <a:xfrm>
            <a:off x="6034357" y="5012741"/>
            <a:ext cx="554400" cy="55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6">
            <a:alphaModFix/>
          </a:blip>
          <a:srcRect t="2896" r="2438" b="2421"/>
          <a:stretch/>
        </p:blipFill>
        <p:spPr>
          <a:xfrm>
            <a:off x="8908609" y="5013641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1" name="Google Shape;431;p2"/>
          <p:cNvSpPr/>
          <p:nvPr/>
        </p:nvSpPr>
        <p:spPr>
          <a:xfrm>
            <a:off x="456007" y="3302286"/>
            <a:ext cx="11309100" cy="121002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"/>
          <p:cNvSpPr/>
          <p:nvPr/>
        </p:nvSpPr>
        <p:spPr>
          <a:xfrm>
            <a:off x="3395010" y="3422167"/>
            <a:ext cx="5714782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Jövőképünk megvalósulásához szükséges alapfeltételek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2"/>
          <p:cNvGrpSpPr/>
          <p:nvPr/>
        </p:nvGrpSpPr>
        <p:grpSpPr>
          <a:xfrm>
            <a:off x="2361557" y="3778689"/>
            <a:ext cx="7275800" cy="504731"/>
            <a:chOff x="2283075" y="3042950"/>
            <a:chExt cx="7275800" cy="763200"/>
          </a:xfrm>
        </p:grpSpPr>
        <p:sp>
          <p:nvSpPr>
            <p:cNvPr id="434" name="Google Shape;434;p2"/>
            <p:cNvSpPr/>
            <p:nvPr/>
          </p:nvSpPr>
          <p:spPr>
            <a:xfrm>
              <a:off x="2283075" y="3042950"/>
              <a:ext cx="3389400" cy="7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hu-HU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Kibővült támogatási rendszer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032075" y="3042950"/>
              <a:ext cx="3526800" cy="76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hu-HU"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Hatékonyabb intézményrendszer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2"/>
          <p:cNvSpPr/>
          <p:nvPr/>
        </p:nvSpPr>
        <p:spPr>
          <a:xfrm>
            <a:off x="2509080" y="4676656"/>
            <a:ext cx="71641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Jövőképünk megvalósulásához szükséges s</a:t>
            </a:r>
            <a:r>
              <a:rPr lang="hu-H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tratégiai fejlesztési pillérek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2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490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7" name="Tartalom helye 2"/>
          <p:cNvSpPr>
            <a:spLocks noGrp="1"/>
          </p:cNvSpPr>
          <p:nvPr/>
        </p:nvSpPr>
        <p:spPr>
          <a:xfrm>
            <a:off x="380088" y="967671"/>
            <a:ext cx="11563927" cy="5553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 smtClean="0">
                <a:latin typeface="+mn-lt"/>
              </a:rPr>
              <a:t>Alapelvek</a:t>
            </a:r>
            <a:r>
              <a:rPr lang="hu-HU" sz="2400" dirty="0" smtClean="0">
                <a:latin typeface="+mn-lt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KAP Stratégiai Terv:</a:t>
            </a:r>
            <a:r>
              <a:rPr lang="hu-HU" sz="2400" b="1" dirty="0" smtClean="0">
                <a:latin typeface="+mn-lt"/>
              </a:rPr>
              <a:t> I. és II. pillér (vidékfejlesztés) </a:t>
            </a:r>
            <a:r>
              <a:rPr lang="hu-HU" sz="2400" dirty="0" smtClean="0">
                <a:latin typeface="+mn-lt"/>
              </a:rPr>
              <a:t>egyben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latin typeface="+mn-lt"/>
              </a:rPr>
              <a:t>A tagállamoknak </a:t>
            </a:r>
            <a:r>
              <a:rPr lang="hu-HU" sz="2400" dirty="0" smtClean="0">
                <a:latin typeface="+mn-lt"/>
              </a:rPr>
              <a:t>sokkal </a:t>
            </a:r>
            <a:r>
              <a:rPr lang="hu-HU" sz="2400" b="1" dirty="0" smtClean="0">
                <a:latin typeface="+mn-lt"/>
              </a:rPr>
              <a:t>erőteljesebb </a:t>
            </a:r>
            <a:r>
              <a:rPr lang="hu-HU" sz="2400" b="1" dirty="0">
                <a:latin typeface="+mn-lt"/>
              </a:rPr>
              <a:t>környezeti és éghajlati </a:t>
            </a:r>
            <a:r>
              <a:rPr lang="hu-HU" sz="2400" dirty="0">
                <a:latin typeface="+mn-lt"/>
              </a:rPr>
              <a:t>célkitűzést kell vállalniuk</a:t>
            </a:r>
            <a:r>
              <a:rPr lang="hu-HU" sz="2400" dirty="0" smtClean="0">
                <a:latin typeface="+mn-lt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Megfelelés alapúról áttérés az eredményalapú ellenőrzésre, területi monitoring, e-GN.</a:t>
            </a:r>
            <a:endParaRPr lang="hu-HU" sz="2400" dirty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A II. pillér esetében </a:t>
            </a:r>
            <a:r>
              <a:rPr lang="hu-HU" sz="2400" b="1" dirty="0" smtClean="0">
                <a:latin typeface="+mn-lt"/>
              </a:rPr>
              <a:t>támogatható </a:t>
            </a:r>
            <a:r>
              <a:rPr lang="hu-HU" sz="2400" b="1" dirty="0">
                <a:latin typeface="+mn-lt"/>
              </a:rPr>
              <a:t>marad </a:t>
            </a:r>
            <a:r>
              <a:rPr lang="hu-HU" sz="2400" dirty="0">
                <a:latin typeface="+mn-lt"/>
              </a:rPr>
              <a:t>valamennyi a </a:t>
            </a:r>
            <a:r>
              <a:rPr lang="hu-HU" sz="2400" dirty="0" smtClean="0">
                <a:latin typeface="+mn-lt"/>
              </a:rPr>
              <a:t>jelenleg alkalmazott intézkedés.</a:t>
            </a:r>
            <a:endParaRPr lang="hu-HU" sz="2400" dirty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A </a:t>
            </a:r>
            <a:r>
              <a:rPr lang="hu-HU" sz="2400" b="1" dirty="0">
                <a:latin typeface="+mn-lt"/>
              </a:rPr>
              <a:t>80%-os mértékű nemzeti forrás </a:t>
            </a:r>
            <a:r>
              <a:rPr lang="hu-HU" sz="2400" dirty="0" smtClean="0">
                <a:latin typeface="+mn-lt"/>
              </a:rPr>
              <a:t>kiegészítés is megmarad. </a:t>
            </a: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Forrás 5</a:t>
            </a:r>
            <a:r>
              <a:rPr lang="hu-HU" sz="2400" dirty="0">
                <a:latin typeface="+mn-lt"/>
              </a:rPr>
              <a:t>%-át </a:t>
            </a:r>
            <a:r>
              <a:rPr lang="hu-HU" sz="2400" dirty="0" smtClean="0">
                <a:latin typeface="+mn-lt"/>
              </a:rPr>
              <a:t>LEADER, 35% környezetvédelmi célkitűzések, 3% fiatal gazdák.</a:t>
            </a:r>
            <a:endParaRPr lang="hu-HU" sz="2400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dirty="0" smtClean="0">
                <a:latin typeface="+mn-lt"/>
              </a:rPr>
              <a:t>Mérföldkövek: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latin typeface="+mn-lt"/>
              </a:rPr>
              <a:t>H</a:t>
            </a:r>
            <a:r>
              <a:rPr lang="hu-HU" sz="2400" dirty="0" smtClean="0">
                <a:latin typeface="+mn-lt"/>
              </a:rPr>
              <a:t>azai </a:t>
            </a:r>
            <a:r>
              <a:rPr lang="hu-HU" sz="2400" dirty="0">
                <a:latin typeface="+mn-lt"/>
              </a:rPr>
              <a:t>KAP Stratégiai Terv benyújtása </a:t>
            </a:r>
            <a:r>
              <a:rPr lang="hu-HU" sz="2400" dirty="0" smtClean="0">
                <a:latin typeface="+mn-lt"/>
              </a:rPr>
              <a:t>2021.12.30.</a:t>
            </a:r>
            <a:endParaRPr lang="hu-HU" sz="2400" dirty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hu-HU" sz="2400" dirty="0">
                <a:latin typeface="+mn-lt"/>
              </a:rPr>
              <a:t>KAP Stratégiai Tervek bizottsági értékelése </a:t>
            </a:r>
            <a:r>
              <a:rPr lang="hu-HU" sz="2400" dirty="0" smtClean="0">
                <a:latin typeface="+mn-lt"/>
              </a:rPr>
              <a:t>2022.01-03. 424 észrevételt kaptunk.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latin typeface="+mn-lt"/>
              </a:rPr>
              <a:t>H</a:t>
            </a:r>
            <a:r>
              <a:rPr lang="hu-HU" sz="2400" dirty="0" smtClean="0">
                <a:latin typeface="+mn-lt"/>
              </a:rPr>
              <a:t>azai KAP </a:t>
            </a:r>
            <a:r>
              <a:rPr lang="hu-HU" sz="2400" dirty="0">
                <a:latin typeface="+mn-lt"/>
              </a:rPr>
              <a:t>Stratégiai </a:t>
            </a:r>
            <a:r>
              <a:rPr lang="hu-HU" sz="2400" dirty="0" smtClean="0">
                <a:latin typeface="+mn-lt"/>
              </a:rPr>
              <a:t>Terv </a:t>
            </a:r>
            <a:r>
              <a:rPr lang="hu-HU" sz="2400" dirty="0">
                <a:latin typeface="+mn-lt"/>
              </a:rPr>
              <a:t>tárgyalása </a:t>
            </a:r>
            <a:r>
              <a:rPr lang="hu-HU" sz="2400" dirty="0" smtClean="0">
                <a:latin typeface="+mn-lt"/>
              </a:rPr>
              <a:t>2022.04-09.22. 30 feletti kétoldalú tárgyalás.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latin typeface="+mn-lt"/>
              </a:rPr>
              <a:t>H</a:t>
            </a:r>
            <a:r>
              <a:rPr lang="hu-HU" sz="2400" dirty="0" smtClean="0">
                <a:latin typeface="+mn-lt"/>
              </a:rPr>
              <a:t>azai KAP Stratégiai Terv elfogadása 2022.11.07.</a:t>
            </a:r>
          </a:p>
          <a:p>
            <a:pPr algn="just">
              <a:spcBef>
                <a:spcPts val="0"/>
              </a:spcBef>
            </a:pPr>
            <a:r>
              <a:rPr lang="hu-HU" sz="2400" dirty="0">
                <a:latin typeface="+mn-lt"/>
              </a:rPr>
              <a:t>H</a:t>
            </a:r>
            <a:r>
              <a:rPr lang="hu-HU" sz="2400" dirty="0" smtClean="0">
                <a:latin typeface="+mn-lt"/>
              </a:rPr>
              <a:t>azai KAP törvény parlamenti benyújtása 2022.11.02. I-II. pillérre együtt (T/1840).</a:t>
            </a: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Hazai KAP végrehajtási rendeletek elkészítése 2022.09.22-12.31. 10 felett csak I. pillérre. </a:t>
            </a:r>
          </a:p>
          <a:p>
            <a:pPr algn="just">
              <a:spcBef>
                <a:spcPts val="0"/>
              </a:spcBef>
            </a:pPr>
            <a:r>
              <a:rPr lang="hu-HU" sz="2400" dirty="0" smtClean="0">
                <a:latin typeface="+mn-lt"/>
              </a:rPr>
              <a:t>Hazai KAP intézmény- és szakigazgatási rendszer felkészítése 2021 óta. Pl. e-GN, ENÁR.</a:t>
            </a:r>
          </a:p>
          <a:p>
            <a:pPr algn="just">
              <a:spcBef>
                <a:spcPts val="0"/>
              </a:spcBef>
              <a:spcAft>
                <a:spcPts val="200"/>
              </a:spcAft>
            </a:pPr>
            <a:endParaRPr lang="hu-HU" sz="2400" dirty="0" smtClean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200"/>
              </a:spcAft>
              <a:buNone/>
            </a:pPr>
            <a:endParaRPr lang="hu-HU" sz="2400" dirty="0" smtClean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86327" y="406400"/>
            <a:ext cx="938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dirty="0"/>
              <a:t>Új KAP (2023-2027) </a:t>
            </a:r>
            <a:r>
              <a:rPr lang="hu-HU" sz="3600" dirty="0" smtClean="0"/>
              <a:t>alapelvek és mérföldkövek</a:t>
            </a:r>
            <a:endParaRPr lang="hu-H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33" y="1231900"/>
            <a:ext cx="401570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975" y="18695"/>
            <a:ext cx="10429555" cy="1339702"/>
          </a:xfrm>
        </p:spPr>
        <p:txBody>
          <a:bodyPr>
            <a:normAutofit/>
          </a:bodyPr>
          <a:lstStyle/>
          <a:p>
            <a:r>
              <a:rPr lang="hu-HU" sz="3600" dirty="0"/>
              <a:t>Új KAP (2023-2027) erősödő zöld elvárásokkal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1506" y="1105814"/>
            <a:ext cx="11504429" cy="55760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 dirty="0"/>
              <a:t>Új KAP célok</a:t>
            </a:r>
            <a:r>
              <a:rPr lang="hu-HU" sz="2600" b="1" dirty="0"/>
              <a:t> 9+1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1. Tisztességes bevételek a mezőgazdaságban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2. Ágazat versenyképességének növelése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3. Kiegyensúlyozottabb erőviszonyok az élelmiszerláncban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4. Éghajlatváltozással kapcsolatos intézkedések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5. Természeti erőforrások fenntartható használata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6. Tájak és a biológiai sokféleség megőrzése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7. Generációs megújulás támogatása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8. Vidéki térségek gazdasági élénkítése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dirty="0"/>
              <a:t>9. Élelmiszer-minőség és az egészség védelme</a:t>
            </a:r>
          </a:p>
          <a:p>
            <a:pPr marL="21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600" b="1" dirty="0"/>
              <a:t>Átfogó célkitűzés: tudásátadás, innováció, </a:t>
            </a:r>
            <a:r>
              <a:rPr lang="hu-HU" sz="2600" b="1" dirty="0" err="1"/>
              <a:t>digitalizáció</a:t>
            </a:r>
            <a:endParaRPr lang="hu-HU" sz="2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b="1" dirty="0"/>
              <a:t>Zöld Megállapodás KAP kapcsolódása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600" dirty="0"/>
              <a:t>Farm2Fork stratégia és a </a:t>
            </a:r>
            <a:r>
              <a:rPr lang="hu-HU" sz="2600" dirty="0" err="1"/>
              <a:t>Biodiverzitás</a:t>
            </a:r>
            <a:r>
              <a:rPr lang="hu-HU" sz="2600" dirty="0"/>
              <a:t> stratégia</a:t>
            </a:r>
          </a:p>
        </p:txBody>
      </p:sp>
      <p:sp>
        <p:nvSpPr>
          <p:cNvPr id="4" name="AutoShape 4" descr="Képtalálatok a következőre: zöld megállapodá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7" y="1516827"/>
            <a:ext cx="458498" cy="3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kerekített téglalap 4"/>
          <p:cNvSpPr/>
          <p:nvPr/>
        </p:nvSpPr>
        <p:spPr>
          <a:xfrm>
            <a:off x="155575" y="2791326"/>
            <a:ext cx="7612012" cy="1212783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2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2780"/>
    </mc:Choice>
    <mc:Fallback xmlns="">
      <p:transition spd="slow" advClick="0" advTm="6278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"/>
          <p:cNvSpPr/>
          <p:nvPr/>
        </p:nvSpPr>
        <p:spPr>
          <a:xfrm>
            <a:off x="344906" y="1094732"/>
            <a:ext cx="11499763" cy="159298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2"/>
          <p:cNvGrpSpPr/>
          <p:nvPr/>
        </p:nvGrpSpPr>
        <p:grpSpPr>
          <a:xfrm>
            <a:off x="667325" y="1174889"/>
            <a:ext cx="2616300" cy="948799"/>
            <a:chOff x="583615" y="5068768"/>
            <a:chExt cx="2616300" cy="764658"/>
          </a:xfrm>
        </p:grpSpPr>
        <p:sp>
          <p:nvSpPr>
            <p:cNvPr id="417" name="Google Shape;417;p2"/>
            <p:cNvSpPr txBox="1"/>
            <p:nvPr/>
          </p:nvSpPr>
          <p:spPr>
            <a:xfrm>
              <a:off x="593065" y="5375326"/>
              <a:ext cx="2597400" cy="458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EB8C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Gazdasági fejlődés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 txBox="1"/>
            <p:nvPr/>
          </p:nvSpPr>
          <p:spPr>
            <a:xfrm>
              <a:off x="583615" y="5068768"/>
              <a:ext cx="2616300" cy="318000"/>
            </a:xfrm>
            <a:prstGeom prst="rect">
              <a:avLst/>
            </a:prstGeom>
            <a:solidFill>
              <a:srgbClr val="F0991F"/>
            </a:solidFill>
            <a:ln>
              <a:noFill/>
            </a:ln>
          </p:spPr>
          <p:txBody>
            <a:bodyPr spcFirstLastPara="1" wrap="square" lIns="82800" tIns="41025" rIns="82075" bIns="410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hu-HU" sz="1800" b="1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I.A</a:t>
              </a:r>
              <a:endParaRPr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2"/>
          <p:cNvSpPr txBox="1"/>
          <p:nvPr/>
        </p:nvSpPr>
        <p:spPr>
          <a:xfrm>
            <a:off x="3551375" y="1567147"/>
            <a:ext cx="2597400" cy="5684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8188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Minőségi élelmiszer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"/>
          <p:cNvSpPr txBox="1"/>
          <p:nvPr/>
        </p:nvSpPr>
        <p:spPr>
          <a:xfrm>
            <a:off x="3551375" y="1185999"/>
            <a:ext cx="2597400" cy="380382"/>
          </a:xfrm>
          <a:prstGeom prst="rect">
            <a:avLst/>
          </a:prstGeom>
          <a:solidFill>
            <a:srgbClr val="981881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I.B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"/>
          <p:cNvSpPr txBox="1"/>
          <p:nvPr/>
        </p:nvSpPr>
        <p:spPr>
          <a:xfrm>
            <a:off x="9056607" y="1589848"/>
            <a:ext cx="2597400" cy="5542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764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Megújuló vidék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"/>
          <p:cNvSpPr txBox="1"/>
          <p:nvPr/>
        </p:nvSpPr>
        <p:spPr>
          <a:xfrm>
            <a:off x="9056607" y="1233070"/>
            <a:ext cx="2597400" cy="394579"/>
          </a:xfrm>
          <a:prstGeom prst="rect">
            <a:avLst/>
          </a:prstGeom>
          <a:solidFill>
            <a:srgbClr val="1764A5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"/>
          <p:cNvSpPr txBox="1"/>
          <p:nvPr/>
        </p:nvSpPr>
        <p:spPr>
          <a:xfrm>
            <a:off x="6311557" y="1555271"/>
            <a:ext cx="2597400" cy="55683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u-H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Zöld jövő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"/>
          <p:cNvSpPr txBox="1"/>
          <p:nvPr/>
        </p:nvSpPr>
        <p:spPr>
          <a:xfrm>
            <a:off x="6311557" y="1209466"/>
            <a:ext cx="2597400" cy="380382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82800" tIns="41025" rIns="82075" bIns="4102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II.</a:t>
            </a:r>
            <a:endParaRPr sz="16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"/>
          <p:cNvSpPr txBox="1">
            <a:spLocks noGrp="1"/>
          </p:cNvSpPr>
          <p:nvPr>
            <p:ph type="title"/>
          </p:nvPr>
        </p:nvSpPr>
        <p:spPr>
          <a:xfrm>
            <a:off x="258289" y="379488"/>
            <a:ext cx="10618818" cy="68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>
                <a:sym typeface="Georgia"/>
              </a:rPr>
              <a:t>Megújuló vidék, megújuló agrárium program (2021-2030) </a:t>
            </a:r>
            <a:endParaRPr sz="3600" dirty="0">
              <a:sym typeface="Georgia"/>
            </a:endParaRPr>
          </a:p>
        </p:txBody>
      </p:sp>
      <p:pic>
        <p:nvPicPr>
          <p:cNvPr id="427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380675" y="1122457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8" name="Google Shape;428;p2"/>
          <p:cNvPicPr preferRelativeResize="0"/>
          <p:nvPr/>
        </p:nvPicPr>
        <p:blipFill rotWithShape="1">
          <a:blip r:embed="rId4">
            <a:alphaModFix/>
          </a:blip>
          <a:srcRect t="2273" r="2257" b="2947"/>
          <a:stretch/>
        </p:blipFill>
        <p:spPr>
          <a:xfrm>
            <a:off x="3391133" y="1122457"/>
            <a:ext cx="554400" cy="55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9" name="Google Shape;429;p2"/>
          <p:cNvPicPr preferRelativeResize="0"/>
          <p:nvPr/>
        </p:nvPicPr>
        <p:blipFill rotWithShape="1">
          <a:blip r:embed="rId5">
            <a:alphaModFix/>
          </a:blip>
          <a:srcRect l="2470" t="2618" r="2877" b="2854"/>
          <a:stretch/>
        </p:blipFill>
        <p:spPr>
          <a:xfrm>
            <a:off x="6225743" y="1120657"/>
            <a:ext cx="554400" cy="556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p2"/>
          <p:cNvPicPr preferRelativeResize="0"/>
          <p:nvPr/>
        </p:nvPicPr>
        <p:blipFill rotWithShape="1">
          <a:blip r:embed="rId6">
            <a:alphaModFix/>
          </a:blip>
          <a:srcRect t="2896" r="2438" b="2421"/>
          <a:stretch/>
        </p:blipFill>
        <p:spPr>
          <a:xfrm>
            <a:off x="8976058" y="1122457"/>
            <a:ext cx="554400" cy="55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6" name="Google Shape;436;p2"/>
          <p:cNvSpPr/>
          <p:nvPr/>
        </p:nvSpPr>
        <p:spPr>
          <a:xfrm>
            <a:off x="2253899" y="2114504"/>
            <a:ext cx="716414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Jövőképünk megvalósulásához szükséges s</a:t>
            </a:r>
            <a:r>
              <a:rPr lang="hu-H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tratégiai fejlesztési pillérek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91252"/>
              </p:ext>
            </p:extLst>
          </p:nvPr>
        </p:nvGraphicFramePr>
        <p:xfrm>
          <a:off x="344905" y="2453058"/>
          <a:ext cx="11499765" cy="365439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33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4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7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365 forint/euró árfolyam</a:t>
                      </a:r>
                      <a:endParaRPr lang="hu-HU" sz="1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Beavatkozások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2014-2020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(milliárd forint)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2021-2022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(milliárd forint)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Forrás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2023-2027 </a:t>
                      </a:r>
                      <a:endParaRPr lang="hu-HU" sz="1600" kern="1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milliárd forint)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Arány 2023-2027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Változás 2014-2020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hu-HU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100" dirty="0">
                          <a:effectLst/>
                          <a:latin typeface="+mn-lt"/>
                        </a:rPr>
                        <a:t>I. pillér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</a:t>
                      </a:r>
                      <a:r>
                        <a:rPr lang="hu-HU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946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776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2 485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28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hu-HU" sz="1800" b="0" kern="100" dirty="0">
                          <a:effectLst/>
                          <a:latin typeface="+mn-lt"/>
                        </a:rPr>
                        <a:t>I. Gazdasági fejlődés</a:t>
                      </a:r>
                      <a:r>
                        <a:rPr lang="hu-HU" sz="1800" b="0" kern="1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hu-HU" sz="1800" b="0" kern="1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élelmiszer</a:t>
                      </a:r>
                      <a:endParaRPr lang="hu-HU" sz="1800" b="0" kern="1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2 243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592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2 122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28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hu-HU" sz="1800" b="0" kern="100" dirty="0">
                          <a:effectLst/>
                          <a:latin typeface="+mn-lt"/>
                        </a:rPr>
                        <a:t>II. Zöld jövő</a:t>
                      </a:r>
                      <a:endParaRPr lang="hu-HU" sz="1800" b="0" kern="1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703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363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800" kern="100" dirty="0">
                          <a:effectLst/>
                          <a:latin typeface="+mn-lt"/>
                        </a:rPr>
                        <a:t>II. Pillér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60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effectLst/>
                          <a:latin typeface="+mn-lt"/>
                        </a:rPr>
                        <a:t>1 </a:t>
                      </a:r>
                      <a:r>
                        <a:rPr lang="hu-HU" sz="1800" b="1" kern="100" dirty="0" smtClean="0">
                          <a:effectLst/>
                          <a:latin typeface="+mn-lt"/>
                        </a:rPr>
                        <a:t>254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effectLst/>
                          <a:latin typeface="+mn-lt"/>
                        </a:rPr>
                        <a:t>1 </a:t>
                      </a:r>
                      <a:r>
                        <a:rPr lang="hu-HU" sz="1800" b="1" kern="100" dirty="0" smtClean="0">
                          <a:effectLst/>
                          <a:latin typeface="+mn-lt"/>
                        </a:rPr>
                        <a:t>239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hu-HU" sz="1800" b="1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809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224</a:t>
                      </a:r>
                      <a:endParaRPr lang="hu-HU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10">
                <a:tc>
                  <a:txBody>
                    <a:bodyPr/>
                    <a:lstStyle/>
                    <a:p>
                      <a:pPr marL="0" lv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I. Gazdasági fejlődés, élelmiszer</a:t>
                      </a:r>
                      <a:endParaRPr lang="hu-HU" sz="1800" b="0" kern="1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 smtClean="0">
                          <a:effectLst/>
                          <a:latin typeface="+mn-lt"/>
                        </a:rPr>
                        <a:t>355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 smtClean="0">
                          <a:effectLst/>
                          <a:latin typeface="+mn-lt"/>
                        </a:rPr>
                        <a:t>858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1 488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lv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800" b="0" kern="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  <a:endParaRPr lang="hu-HU" sz="1800" b="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781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   II. Zöld jövő</a:t>
                      </a:r>
                      <a:endParaRPr lang="hu-HU" sz="1800" b="0" kern="100" dirty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effectLst/>
                          <a:latin typeface="+mn-lt"/>
                        </a:rPr>
                        <a:t>22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effectLst/>
                          <a:latin typeface="+mn-lt"/>
                        </a:rPr>
                        <a:t>673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effectLst/>
                          <a:latin typeface="+mn-lt"/>
                        </a:rPr>
                        <a:t>297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1 036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37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154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546">
                <a:tc>
                  <a:txBody>
                    <a:bodyPr/>
                    <a:lstStyle/>
                    <a:p>
                      <a:pPr lvl="0" algn="just">
                        <a:spcAft>
                          <a:spcPts val="0"/>
                        </a:spcAft>
                      </a:pPr>
                      <a:r>
                        <a:rPr lang="hu-HU" sz="1800" b="0" kern="100" baseline="0" dirty="0">
                          <a:effectLst/>
                          <a:latin typeface="+mn-lt"/>
                        </a:rPr>
                        <a:t>   </a:t>
                      </a:r>
                      <a:r>
                        <a:rPr lang="hu-HU" sz="1800" b="0" kern="100" dirty="0">
                          <a:effectLst/>
                          <a:latin typeface="+mn-lt"/>
                        </a:rPr>
                        <a:t>III. Megújuló vidék</a:t>
                      </a:r>
                      <a:endParaRPr lang="hu-HU" sz="1800" b="0" kern="10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effectLst/>
                          <a:latin typeface="+mn-lt"/>
                        </a:rPr>
                        <a:t>17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226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effectLst/>
                          <a:latin typeface="+mn-lt"/>
                        </a:rPr>
                        <a:t>84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126</a:t>
                      </a:r>
                      <a:endParaRPr lang="hu-HU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5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5631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Új KAP Stratégiai Terv </a:t>
            </a:r>
            <a:r>
              <a:rPr lang="hu-HU" sz="3600" dirty="0" smtClean="0"/>
              <a:t>beavatkozás típusai </a:t>
            </a:r>
            <a:r>
              <a:rPr lang="hu-HU" sz="3600" dirty="0"/>
              <a:t>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46945264"/>
              </p:ext>
            </p:extLst>
          </p:nvPr>
        </p:nvGraphicFramePr>
        <p:xfrm>
          <a:off x="289932" y="1110252"/>
          <a:ext cx="11451265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</p:spTree>
    <p:extLst>
      <p:ext uri="{BB962C8B-B14F-4D97-AF65-F5344CB8AC3E}">
        <p14:creationId xmlns:p14="http://schemas.microsoft.com/office/powerpoint/2010/main" val="37267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725" y="0"/>
            <a:ext cx="11640608" cy="1325563"/>
          </a:xfrm>
        </p:spPr>
        <p:txBody>
          <a:bodyPr>
            <a:normAutofit/>
          </a:bodyPr>
          <a:lstStyle/>
          <a:p>
            <a:r>
              <a:rPr lang="hu-HU" sz="3600" dirty="0"/>
              <a:t>Ú</a:t>
            </a:r>
            <a:r>
              <a:rPr lang="hu-HU" sz="3600" dirty="0" smtClean="0"/>
              <a:t>j </a:t>
            </a:r>
            <a:r>
              <a:rPr lang="hu-HU" sz="3600" dirty="0"/>
              <a:t>KAP </a:t>
            </a:r>
            <a:r>
              <a:rPr lang="hu-HU" sz="3600" dirty="0" smtClean="0"/>
              <a:t>(2023-2027) I-II. pillér zöld intézkedések</a:t>
            </a:r>
            <a:endParaRPr lang="hu-HU" sz="3600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62467" y="1168400"/>
          <a:ext cx="11590866" cy="534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803564" y="5879642"/>
            <a:ext cx="10510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solidFill>
                  <a:schemeClr val="bg1"/>
                </a:solidFill>
              </a:rPr>
              <a:t>AKIS (képzés, szaktanácsadás, innováció), együttműködések, KAP Zöld Támogató Hálózat</a:t>
            </a:r>
            <a:endParaRPr lang="hu-H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921"/>
    </mc:Choice>
    <mc:Fallback xmlns="">
      <p:transition spd="slow" advClick="0" advTm="379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48149" y="2132965"/>
            <a:ext cx="10515600" cy="1325563"/>
          </a:xfrm>
        </p:spPr>
        <p:txBody>
          <a:bodyPr/>
          <a:lstStyle/>
          <a:p>
            <a:r>
              <a:rPr lang="hu-HU" dirty="0" smtClean="0"/>
              <a:t>I. pillér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3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14324" y="1656481"/>
            <a:ext cx="1170622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31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314324" y="1279540"/>
          <a:ext cx="11527906" cy="47960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3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9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18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/>
                      <a:endParaRPr lang="hu-HU" sz="2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hu-H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SAPS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Alaptámogatás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Zöldítés</a:t>
                      </a:r>
                      <a:endParaRPr lang="hu-HU" sz="2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err="1" smtClean="0"/>
                        <a:t>Agro-ökológiai</a:t>
                      </a:r>
                      <a:r>
                        <a:rPr lang="hu-HU" sz="2100" dirty="0" smtClean="0"/>
                        <a:t> alapprogram (AÖP) (önkéntes)</a:t>
                      </a:r>
                      <a:endParaRPr lang="hu-HU" sz="210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Fiatal gazda 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Fiatal gazda támogatás</a:t>
                      </a:r>
                      <a:endParaRPr lang="hu-HU" sz="21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952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Termeléshez kötött támogatás</a:t>
                      </a:r>
                      <a:endParaRPr lang="hu-HU" sz="21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Termeléshez kötött támogatás</a:t>
                      </a:r>
                      <a:endParaRPr lang="hu-HU" sz="21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VAGY Kistermelői támogatás</a:t>
                      </a:r>
                      <a:endParaRPr lang="hu-HU" sz="210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strike="sngStrike" dirty="0" smtClean="0"/>
                        <a:t>Kistermelői támogatás</a:t>
                      </a:r>
                      <a:endParaRPr lang="hu-HU" sz="2100" i="1" strike="sngStrike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840">
                <a:tc>
                  <a:txBody>
                    <a:bodyPr/>
                    <a:lstStyle/>
                    <a:p>
                      <a:pPr algn="ctr"/>
                      <a:endParaRPr lang="hu-HU" sz="2100" i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strike="noStrike" dirty="0" err="1" smtClean="0"/>
                        <a:t>Redisztributív</a:t>
                      </a:r>
                      <a:r>
                        <a:rPr lang="hu-HU" sz="2100" strike="noStrike" dirty="0" smtClean="0"/>
                        <a:t> támogatás</a:t>
                      </a:r>
                      <a:endParaRPr lang="hu-HU" sz="2100" i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70"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Átmeneti</a:t>
                      </a:r>
                      <a:r>
                        <a:rPr lang="hu-HU" sz="2100" baseline="0" dirty="0" smtClean="0"/>
                        <a:t> nemzeti támogatás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100" dirty="0" smtClean="0"/>
                        <a:t>Átmeneti</a:t>
                      </a:r>
                      <a:r>
                        <a:rPr lang="hu-HU" sz="2100" baseline="0" dirty="0" smtClean="0"/>
                        <a:t> nemzeti támogatás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Jobbra nyíl 7"/>
          <p:cNvSpPr/>
          <p:nvPr/>
        </p:nvSpPr>
        <p:spPr>
          <a:xfrm>
            <a:off x="4419601" y="3209925"/>
            <a:ext cx="2009774" cy="93530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Google Shape;471;p4"/>
          <p:cNvSpPr txBox="1">
            <a:spLocks noGrp="1"/>
          </p:cNvSpPr>
          <p:nvPr>
            <p:ph type="title"/>
          </p:nvPr>
        </p:nvSpPr>
        <p:spPr>
          <a:xfrm>
            <a:off x="314324" y="303963"/>
            <a:ext cx="10769048" cy="8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91425" rIns="0" bIns="91425" anchor="ctr" anchorCtr="0">
            <a:noAutofit/>
          </a:bodyPr>
          <a:lstStyle/>
          <a:p>
            <a:pPr>
              <a:defRPr/>
            </a:pPr>
            <a:r>
              <a:rPr lang="hu-HU" sz="3600" dirty="0" smtClean="0"/>
              <a:t>Új KAP (2023-2027) I. pillér közvetlen támogatások</a:t>
            </a:r>
            <a:endParaRPr lang="hu-HU" sz="3600" u="sng" dirty="0"/>
          </a:p>
        </p:txBody>
      </p:sp>
      <p:sp>
        <p:nvSpPr>
          <p:cNvPr id="9" name="Téglalap 8"/>
          <p:cNvSpPr/>
          <p:nvPr/>
        </p:nvSpPr>
        <p:spPr>
          <a:xfrm>
            <a:off x="8374066" y="229456"/>
            <a:ext cx="3326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solidFill>
                  <a:srgbClr val="C00000"/>
                </a:solidFill>
              </a:rPr>
              <a:t>TERV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27144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16239</TotalTime>
  <Words>2233</Words>
  <Application>Microsoft Office PowerPoint</Application>
  <PresentationFormat>Szélesvásznú</PresentationFormat>
  <Paragraphs>327</Paragraphs>
  <Slides>16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Office-téma</vt:lpstr>
      <vt:lpstr>   Közös Agrárpolitika Stratégiai Terv (2023 – 2027) aktualitásai</vt:lpstr>
      <vt:lpstr>Megújuló vidék, megújuló agrárium program (2021-2030) </vt:lpstr>
      <vt:lpstr>PowerPoint-bemutató</vt:lpstr>
      <vt:lpstr>Új KAP (2023-2027) erősödő zöld elvárásokkal  </vt:lpstr>
      <vt:lpstr>Megújuló vidék, megújuló agrárium program (2021-2030) </vt:lpstr>
      <vt:lpstr>Új KAP Stratégiai Terv beavatkozás típusai (2023-2027)</vt:lpstr>
      <vt:lpstr>Új KAP (2023-2027) I-II. pillér zöld intézkedések</vt:lpstr>
      <vt:lpstr>I. pillér </vt:lpstr>
      <vt:lpstr>Új KAP (2023-2027) I. pillér közvetlen támogatások</vt:lpstr>
      <vt:lpstr>II. pillér </vt:lpstr>
      <vt:lpstr>Új KAP II. pillér: támogatási alapelvek </vt:lpstr>
      <vt:lpstr> Új KAP II. pillér: gazdaságfejlesztési intézkedései</vt:lpstr>
      <vt:lpstr> Új KAP II. pillér: zöld intézkedései</vt:lpstr>
      <vt:lpstr> Új KAP II. pillér: megújuló vidék intézkedései</vt:lpstr>
      <vt:lpstr>Új KAP II. pillér: Agrártudás és innovációs rendszere (AKIS)</vt:lpstr>
      <vt:lpstr>Köszönöm a megtisztelő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Juhász Anikó dr.</cp:lastModifiedBy>
  <cp:revision>1110</cp:revision>
  <cp:lastPrinted>2020-10-06T08:58:47Z</cp:lastPrinted>
  <dcterms:created xsi:type="dcterms:W3CDTF">2018-02-08T11:39:47Z</dcterms:created>
  <dcterms:modified xsi:type="dcterms:W3CDTF">2022-11-18T07:49:57Z</dcterms:modified>
</cp:coreProperties>
</file>