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33"/>
  </p:notesMasterIdLst>
  <p:sldIdLst>
    <p:sldId id="729" r:id="rId2"/>
    <p:sldId id="270" r:id="rId3"/>
    <p:sldId id="709" r:id="rId4"/>
    <p:sldId id="710" r:id="rId5"/>
    <p:sldId id="708" r:id="rId6"/>
    <p:sldId id="673" r:id="rId7"/>
    <p:sldId id="711" r:id="rId8"/>
    <p:sldId id="713" r:id="rId9"/>
    <p:sldId id="712" r:id="rId10"/>
    <p:sldId id="726" r:id="rId11"/>
    <p:sldId id="714" r:id="rId12"/>
    <p:sldId id="688" r:id="rId13"/>
    <p:sldId id="689" r:id="rId14"/>
    <p:sldId id="706" r:id="rId15"/>
    <p:sldId id="707" r:id="rId16"/>
    <p:sldId id="715" r:id="rId17"/>
    <p:sldId id="716" r:id="rId18"/>
    <p:sldId id="718" r:id="rId19"/>
    <p:sldId id="720" r:id="rId20"/>
    <p:sldId id="690" r:id="rId21"/>
    <p:sldId id="719" r:id="rId22"/>
    <p:sldId id="691" r:id="rId23"/>
    <p:sldId id="721" r:id="rId24"/>
    <p:sldId id="724" r:id="rId25"/>
    <p:sldId id="680" r:id="rId26"/>
    <p:sldId id="722" r:id="rId27"/>
    <p:sldId id="723" r:id="rId28"/>
    <p:sldId id="705" r:id="rId29"/>
    <p:sldId id="728" r:id="rId30"/>
    <p:sldId id="725" r:id="rId31"/>
    <p:sldId id="374" r:id="rId32"/>
  </p:sldIdLst>
  <p:sldSz cx="12192000" cy="6858000"/>
  <p:notesSz cx="6808788" cy="994092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hász Anikó dr." initials="JAd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D4B"/>
    <a:srgbClr val="A53192"/>
    <a:srgbClr val="942EA8"/>
    <a:srgbClr val="7BB849"/>
    <a:srgbClr val="003300"/>
    <a:srgbClr val="E05344"/>
    <a:srgbClr val="F97376"/>
    <a:srgbClr val="EAEAEA"/>
    <a:srgbClr val="AAB0B0"/>
    <a:srgbClr val="A7C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Világos stílu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incs stílus, csak rács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A488322-F2BA-4B5B-9748-0D474271808F}" styleName="Közepesen sötét stílus 3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Közepesen sötét stílus 1 – 6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Világos stílus 1 – 6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Téma alapján készült stílus 1 – 6. jelölőszín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Világos stílus 3 – 6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Sötét stílus 2 – 5./6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2DE63D5-997A-4646-A377-4702673A728D}" styleName="Világos stílus 2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Világos stílus 3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Közepesen sötét stílus 3 – 3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Közepesen sötét stílus 1 – 3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Közepesen sötét stílus 3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Sötét stílus 2 – 3./4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2833802-FEF1-4C79-8D5D-14CF1EAF98D9}" styleName="Világos stílus 2 – 2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Világos stílus 3 – 2. jelölőszín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Közepesen sötét stílus 1 – 2. jelölőszín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79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294E11-51CF-4FC1-A8AE-49B39F990948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142A5CBA-E202-493A-95E1-9884DD252C25}">
      <dgm:prSet phldrT="[Szöveg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hu-HU" dirty="0">
              <a:solidFill>
                <a:schemeClr val="tx1"/>
              </a:solidFill>
            </a:rPr>
            <a:t>Versenyképes</a:t>
          </a:r>
          <a:r>
            <a:rPr lang="hu-HU" dirty="0"/>
            <a:t> </a:t>
          </a:r>
          <a:r>
            <a:rPr lang="hu-HU" dirty="0">
              <a:solidFill>
                <a:schemeClr val="tx1"/>
              </a:solidFill>
            </a:rPr>
            <a:t>vállalkozás</a:t>
          </a:r>
          <a:r>
            <a:rPr lang="hu-HU" dirty="0"/>
            <a:t> </a:t>
          </a:r>
        </a:p>
      </dgm:t>
    </dgm:pt>
    <dgm:pt modelId="{BBBEE70B-C9DF-4CFD-82BE-B95434E6E30E}" type="parTrans" cxnId="{B3F50E1B-2C2E-4C62-9262-AD2EBE0577FA}">
      <dgm:prSet/>
      <dgm:spPr/>
      <dgm:t>
        <a:bodyPr/>
        <a:lstStyle/>
        <a:p>
          <a:endParaRPr lang="hu-HU"/>
        </a:p>
      </dgm:t>
    </dgm:pt>
    <dgm:pt modelId="{27A7DF87-6086-4DB2-870E-D5E7260BB400}" type="sibTrans" cxnId="{B3F50E1B-2C2E-4C62-9262-AD2EBE0577FA}">
      <dgm:prSet/>
      <dgm:spPr/>
      <dgm:t>
        <a:bodyPr/>
        <a:lstStyle/>
        <a:p>
          <a:endParaRPr lang="hu-HU"/>
        </a:p>
      </dgm:t>
    </dgm:pt>
    <dgm:pt modelId="{21EA0C67-1417-46C7-87B1-03044DC49C47}">
      <dgm:prSet phldrT="[Szöveg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hu-HU" dirty="0">
              <a:solidFill>
                <a:schemeClr val="tx1"/>
              </a:solidFill>
            </a:rPr>
            <a:t>Jobb</a:t>
          </a:r>
          <a:r>
            <a:rPr lang="hu-HU" dirty="0"/>
            <a:t> </a:t>
          </a:r>
          <a:r>
            <a:rPr lang="hu-HU" dirty="0">
              <a:solidFill>
                <a:schemeClr val="tx1"/>
              </a:solidFill>
            </a:rPr>
            <a:t>erdő</a:t>
          </a:r>
          <a:r>
            <a:rPr lang="hu-HU" dirty="0"/>
            <a:t> </a:t>
          </a:r>
        </a:p>
      </dgm:t>
    </dgm:pt>
    <dgm:pt modelId="{2465533F-5DF4-4EE0-8FC8-624572B988DF}" type="parTrans" cxnId="{757499FF-BDE5-40A9-8DCE-21A4E5878F0D}">
      <dgm:prSet/>
      <dgm:spPr/>
      <dgm:t>
        <a:bodyPr/>
        <a:lstStyle/>
        <a:p>
          <a:endParaRPr lang="hu-HU"/>
        </a:p>
      </dgm:t>
    </dgm:pt>
    <dgm:pt modelId="{DFA3F44D-A7CF-4917-AF8D-400D3549DE3F}" type="sibTrans" cxnId="{757499FF-BDE5-40A9-8DCE-21A4E5878F0D}">
      <dgm:prSet/>
      <dgm:spPr/>
      <dgm:t>
        <a:bodyPr/>
        <a:lstStyle/>
        <a:p>
          <a:endParaRPr lang="hu-HU"/>
        </a:p>
      </dgm:t>
    </dgm:pt>
    <dgm:pt modelId="{FF0DF208-D931-4F72-A359-0A2B9FD509BC}">
      <dgm:prSet phldrT="[Szöveg]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hu-HU" dirty="0">
              <a:solidFill>
                <a:schemeClr val="tx1"/>
              </a:solidFill>
            </a:rPr>
            <a:t>Több</a:t>
          </a:r>
          <a:r>
            <a:rPr lang="hu-HU" dirty="0"/>
            <a:t> </a:t>
          </a:r>
          <a:r>
            <a:rPr lang="hu-HU" dirty="0">
              <a:solidFill>
                <a:schemeClr val="tx1"/>
              </a:solidFill>
            </a:rPr>
            <a:t>erdő</a:t>
          </a:r>
          <a:r>
            <a:rPr lang="hu-HU" dirty="0"/>
            <a:t> </a:t>
          </a:r>
        </a:p>
      </dgm:t>
    </dgm:pt>
    <dgm:pt modelId="{76B96578-974E-477F-99A0-021A7500A457}" type="parTrans" cxnId="{9A7075CF-590C-448A-B527-293B40C327E9}">
      <dgm:prSet/>
      <dgm:spPr/>
      <dgm:t>
        <a:bodyPr/>
        <a:lstStyle/>
        <a:p>
          <a:endParaRPr lang="hu-HU"/>
        </a:p>
      </dgm:t>
    </dgm:pt>
    <dgm:pt modelId="{0EB439A3-61F4-4BC8-B003-2AE0EE0EE7D3}" type="sibTrans" cxnId="{9A7075CF-590C-448A-B527-293B40C327E9}">
      <dgm:prSet/>
      <dgm:spPr/>
      <dgm:t>
        <a:bodyPr/>
        <a:lstStyle/>
        <a:p>
          <a:endParaRPr lang="hu-HU"/>
        </a:p>
      </dgm:t>
    </dgm:pt>
    <dgm:pt modelId="{9F26C5D7-0BA1-479F-BAD4-6A2BB56678EA}" type="pres">
      <dgm:prSet presAssocID="{4D294E11-51CF-4FC1-A8AE-49B39F99094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BD3A5A0-0C62-45D6-A9F7-B3D40945B39E}" type="pres">
      <dgm:prSet presAssocID="{142A5CBA-E202-493A-95E1-9884DD252C25}" presName="gear1" presStyleLbl="node1" presStyleIdx="0" presStyleCnt="3">
        <dgm:presLayoutVars>
          <dgm:chMax val="1"/>
          <dgm:bulletEnabled val="1"/>
        </dgm:presLayoutVars>
      </dgm:prSet>
      <dgm:spPr/>
    </dgm:pt>
    <dgm:pt modelId="{5072F35C-133F-4093-A878-915AA5E1CB42}" type="pres">
      <dgm:prSet presAssocID="{142A5CBA-E202-493A-95E1-9884DD252C25}" presName="gear1srcNode" presStyleLbl="node1" presStyleIdx="0" presStyleCnt="3"/>
      <dgm:spPr/>
    </dgm:pt>
    <dgm:pt modelId="{535AA639-4A80-4EEB-9289-A16B43416A12}" type="pres">
      <dgm:prSet presAssocID="{142A5CBA-E202-493A-95E1-9884DD252C25}" presName="gear1dstNode" presStyleLbl="node1" presStyleIdx="0" presStyleCnt="3"/>
      <dgm:spPr/>
    </dgm:pt>
    <dgm:pt modelId="{7B7FC8E4-1C9E-4FB3-B3D2-E442C9611BAE}" type="pres">
      <dgm:prSet presAssocID="{21EA0C67-1417-46C7-87B1-03044DC49C47}" presName="gear2" presStyleLbl="node1" presStyleIdx="1" presStyleCnt="3">
        <dgm:presLayoutVars>
          <dgm:chMax val="1"/>
          <dgm:bulletEnabled val="1"/>
        </dgm:presLayoutVars>
      </dgm:prSet>
      <dgm:spPr/>
    </dgm:pt>
    <dgm:pt modelId="{24BA8A5A-5B6A-45DB-896A-68E8BAD68882}" type="pres">
      <dgm:prSet presAssocID="{21EA0C67-1417-46C7-87B1-03044DC49C47}" presName="gear2srcNode" presStyleLbl="node1" presStyleIdx="1" presStyleCnt="3"/>
      <dgm:spPr/>
    </dgm:pt>
    <dgm:pt modelId="{11F9532D-3D18-456C-9396-1CDB6662B24F}" type="pres">
      <dgm:prSet presAssocID="{21EA0C67-1417-46C7-87B1-03044DC49C47}" presName="gear2dstNode" presStyleLbl="node1" presStyleIdx="1" presStyleCnt="3"/>
      <dgm:spPr/>
    </dgm:pt>
    <dgm:pt modelId="{CE7AFC0C-5A9A-41BA-8A1D-88A5E6D4968B}" type="pres">
      <dgm:prSet presAssocID="{FF0DF208-D931-4F72-A359-0A2B9FD509BC}" presName="gear3" presStyleLbl="node1" presStyleIdx="2" presStyleCnt="3"/>
      <dgm:spPr/>
    </dgm:pt>
    <dgm:pt modelId="{3C8209FA-C2DD-4B68-9C6B-06140564FBEE}" type="pres">
      <dgm:prSet presAssocID="{FF0DF208-D931-4F72-A359-0A2B9FD509B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E7DA191-BE54-4859-8081-136871F727B4}" type="pres">
      <dgm:prSet presAssocID="{FF0DF208-D931-4F72-A359-0A2B9FD509BC}" presName="gear3srcNode" presStyleLbl="node1" presStyleIdx="2" presStyleCnt="3"/>
      <dgm:spPr/>
    </dgm:pt>
    <dgm:pt modelId="{A981D001-E353-4B87-AD66-4737954F2E01}" type="pres">
      <dgm:prSet presAssocID="{FF0DF208-D931-4F72-A359-0A2B9FD509BC}" presName="gear3dstNode" presStyleLbl="node1" presStyleIdx="2" presStyleCnt="3"/>
      <dgm:spPr/>
    </dgm:pt>
    <dgm:pt modelId="{78DC86BC-8884-4C09-91E6-09F7E4C233B7}" type="pres">
      <dgm:prSet presAssocID="{27A7DF87-6086-4DB2-870E-D5E7260BB400}" presName="connector1" presStyleLbl="sibTrans2D1" presStyleIdx="0" presStyleCnt="3"/>
      <dgm:spPr/>
    </dgm:pt>
    <dgm:pt modelId="{53742454-649F-4EDD-B033-742717AF3F90}" type="pres">
      <dgm:prSet presAssocID="{DFA3F44D-A7CF-4917-AF8D-400D3549DE3F}" presName="connector2" presStyleLbl="sibTrans2D1" presStyleIdx="1" presStyleCnt="3"/>
      <dgm:spPr/>
    </dgm:pt>
    <dgm:pt modelId="{0C018B2D-1DDE-4F7B-80DC-9B84EF86C19E}" type="pres">
      <dgm:prSet presAssocID="{0EB439A3-61F4-4BC8-B003-2AE0EE0EE7D3}" presName="connector3" presStyleLbl="sibTrans2D1" presStyleIdx="2" presStyleCnt="3"/>
      <dgm:spPr/>
    </dgm:pt>
  </dgm:ptLst>
  <dgm:cxnLst>
    <dgm:cxn modelId="{B3F50E1B-2C2E-4C62-9262-AD2EBE0577FA}" srcId="{4D294E11-51CF-4FC1-A8AE-49B39F990948}" destId="{142A5CBA-E202-493A-95E1-9884DD252C25}" srcOrd="0" destOrd="0" parTransId="{BBBEE70B-C9DF-4CFD-82BE-B95434E6E30E}" sibTransId="{27A7DF87-6086-4DB2-870E-D5E7260BB400}"/>
    <dgm:cxn modelId="{58B95865-503C-4D14-9E43-62C31839BA6D}" type="presOf" srcId="{FF0DF208-D931-4F72-A359-0A2B9FD509BC}" destId="{3C8209FA-C2DD-4B68-9C6B-06140564FBEE}" srcOrd="1" destOrd="0" presId="urn:microsoft.com/office/officeart/2005/8/layout/gear1"/>
    <dgm:cxn modelId="{3FA6556B-C33F-464F-ADA9-647AC1C603E0}" type="presOf" srcId="{21EA0C67-1417-46C7-87B1-03044DC49C47}" destId="{11F9532D-3D18-456C-9396-1CDB6662B24F}" srcOrd="2" destOrd="0" presId="urn:microsoft.com/office/officeart/2005/8/layout/gear1"/>
    <dgm:cxn modelId="{AEA36C4E-0491-4FB3-A32A-008EA91F72DB}" type="presOf" srcId="{4D294E11-51CF-4FC1-A8AE-49B39F990948}" destId="{9F26C5D7-0BA1-479F-BAD4-6A2BB56678EA}" srcOrd="0" destOrd="0" presId="urn:microsoft.com/office/officeart/2005/8/layout/gear1"/>
    <dgm:cxn modelId="{9B5C7194-5281-488E-9A22-094472BB3C07}" type="presOf" srcId="{21EA0C67-1417-46C7-87B1-03044DC49C47}" destId="{24BA8A5A-5B6A-45DB-896A-68E8BAD68882}" srcOrd="1" destOrd="0" presId="urn:microsoft.com/office/officeart/2005/8/layout/gear1"/>
    <dgm:cxn modelId="{B2BA659E-2C77-4BAB-B492-7366164164C2}" type="presOf" srcId="{142A5CBA-E202-493A-95E1-9884DD252C25}" destId="{5072F35C-133F-4093-A878-915AA5E1CB42}" srcOrd="1" destOrd="0" presId="urn:microsoft.com/office/officeart/2005/8/layout/gear1"/>
    <dgm:cxn modelId="{8B3574A5-5957-4337-9429-02E2EA40B0F1}" type="presOf" srcId="{142A5CBA-E202-493A-95E1-9884DD252C25}" destId="{535AA639-4A80-4EEB-9289-A16B43416A12}" srcOrd="2" destOrd="0" presId="urn:microsoft.com/office/officeart/2005/8/layout/gear1"/>
    <dgm:cxn modelId="{2462A9AD-8194-4F99-A7C7-30ADB516D387}" type="presOf" srcId="{DFA3F44D-A7CF-4917-AF8D-400D3549DE3F}" destId="{53742454-649F-4EDD-B033-742717AF3F90}" srcOrd="0" destOrd="0" presId="urn:microsoft.com/office/officeart/2005/8/layout/gear1"/>
    <dgm:cxn modelId="{543987AE-C04C-4B0A-8B37-3A5CA8D69D36}" type="presOf" srcId="{FF0DF208-D931-4F72-A359-0A2B9FD509BC}" destId="{8E7DA191-BE54-4859-8081-136871F727B4}" srcOrd="2" destOrd="0" presId="urn:microsoft.com/office/officeart/2005/8/layout/gear1"/>
    <dgm:cxn modelId="{7CB7C7B2-575B-4F3C-8B41-3486666323AA}" type="presOf" srcId="{0EB439A3-61F4-4BC8-B003-2AE0EE0EE7D3}" destId="{0C018B2D-1DDE-4F7B-80DC-9B84EF86C19E}" srcOrd="0" destOrd="0" presId="urn:microsoft.com/office/officeart/2005/8/layout/gear1"/>
    <dgm:cxn modelId="{A4649DC9-05B5-40ED-AD54-B83C4B80B755}" type="presOf" srcId="{21EA0C67-1417-46C7-87B1-03044DC49C47}" destId="{7B7FC8E4-1C9E-4FB3-B3D2-E442C9611BAE}" srcOrd="0" destOrd="0" presId="urn:microsoft.com/office/officeart/2005/8/layout/gear1"/>
    <dgm:cxn modelId="{9A7075CF-590C-448A-B527-293B40C327E9}" srcId="{4D294E11-51CF-4FC1-A8AE-49B39F990948}" destId="{FF0DF208-D931-4F72-A359-0A2B9FD509BC}" srcOrd="2" destOrd="0" parTransId="{76B96578-974E-477F-99A0-021A7500A457}" sibTransId="{0EB439A3-61F4-4BC8-B003-2AE0EE0EE7D3}"/>
    <dgm:cxn modelId="{A63033D0-E64A-45BB-B609-344E0E1B04F2}" type="presOf" srcId="{FF0DF208-D931-4F72-A359-0A2B9FD509BC}" destId="{CE7AFC0C-5A9A-41BA-8A1D-88A5E6D4968B}" srcOrd="0" destOrd="0" presId="urn:microsoft.com/office/officeart/2005/8/layout/gear1"/>
    <dgm:cxn modelId="{BA30C1D5-FF1D-47EE-BC26-CF8FAFC7A17D}" type="presOf" srcId="{FF0DF208-D931-4F72-A359-0A2B9FD509BC}" destId="{A981D001-E353-4B87-AD66-4737954F2E01}" srcOrd="3" destOrd="0" presId="urn:microsoft.com/office/officeart/2005/8/layout/gear1"/>
    <dgm:cxn modelId="{7B0770D8-5D25-4B4E-B1A8-704C54A79E8E}" type="presOf" srcId="{142A5CBA-E202-493A-95E1-9884DD252C25}" destId="{EBD3A5A0-0C62-45D6-A9F7-B3D40945B39E}" srcOrd="0" destOrd="0" presId="urn:microsoft.com/office/officeart/2005/8/layout/gear1"/>
    <dgm:cxn modelId="{2D36DDDA-8C3F-4722-AA2E-CB8CCB034FC7}" type="presOf" srcId="{27A7DF87-6086-4DB2-870E-D5E7260BB400}" destId="{78DC86BC-8884-4C09-91E6-09F7E4C233B7}" srcOrd="0" destOrd="0" presId="urn:microsoft.com/office/officeart/2005/8/layout/gear1"/>
    <dgm:cxn modelId="{757499FF-BDE5-40A9-8DCE-21A4E5878F0D}" srcId="{4D294E11-51CF-4FC1-A8AE-49B39F990948}" destId="{21EA0C67-1417-46C7-87B1-03044DC49C47}" srcOrd="1" destOrd="0" parTransId="{2465533F-5DF4-4EE0-8FC8-624572B988DF}" sibTransId="{DFA3F44D-A7CF-4917-AF8D-400D3549DE3F}"/>
    <dgm:cxn modelId="{B63B41E6-C191-4966-89D3-5FC967D32313}" type="presParOf" srcId="{9F26C5D7-0BA1-479F-BAD4-6A2BB56678EA}" destId="{EBD3A5A0-0C62-45D6-A9F7-B3D40945B39E}" srcOrd="0" destOrd="0" presId="urn:microsoft.com/office/officeart/2005/8/layout/gear1"/>
    <dgm:cxn modelId="{7CE7EAF4-0B2E-4C5A-81BF-198E3E1C2A62}" type="presParOf" srcId="{9F26C5D7-0BA1-479F-BAD4-6A2BB56678EA}" destId="{5072F35C-133F-4093-A878-915AA5E1CB42}" srcOrd="1" destOrd="0" presId="urn:microsoft.com/office/officeart/2005/8/layout/gear1"/>
    <dgm:cxn modelId="{87F19412-375F-446A-A57B-EEA1A8E1AE7D}" type="presParOf" srcId="{9F26C5D7-0BA1-479F-BAD4-6A2BB56678EA}" destId="{535AA639-4A80-4EEB-9289-A16B43416A12}" srcOrd="2" destOrd="0" presId="urn:microsoft.com/office/officeart/2005/8/layout/gear1"/>
    <dgm:cxn modelId="{885B3AD7-7387-4DDB-868A-3DA424F99CFA}" type="presParOf" srcId="{9F26C5D7-0BA1-479F-BAD4-6A2BB56678EA}" destId="{7B7FC8E4-1C9E-4FB3-B3D2-E442C9611BAE}" srcOrd="3" destOrd="0" presId="urn:microsoft.com/office/officeart/2005/8/layout/gear1"/>
    <dgm:cxn modelId="{395C6DB4-FC16-4721-9793-28E7C95DF13C}" type="presParOf" srcId="{9F26C5D7-0BA1-479F-BAD4-6A2BB56678EA}" destId="{24BA8A5A-5B6A-45DB-896A-68E8BAD68882}" srcOrd="4" destOrd="0" presId="urn:microsoft.com/office/officeart/2005/8/layout/gear1"/>
    <dgm:cxn modelId="{402865AC-8AA9-4A82-8569-F34874614FC2}" type="presParOf" srcId="{9F26C5D7-0BA1-479F-BAD4-6A2BB56678EA}" destId="{11F9532D-3D18-456C-9396-1CDB6662B24F}" srcOrd="5" destOrd="0" presId="urn:microsoft.com/office/officeart/2005/8/layout/gear1"/>
    <dgm:cxn modelId="{BF080633-CF15-480A-AE4D-43FDA25747A5}" type="presParOf" srcId="{9F26C5D7-0BA1-479F-BAD4-6A2BB56678EA}" destId="{CE7AFC0C-5A9A-41BA-8A1D-88A5E6D4968B}" srcOrd="6" destOrd="0" presId="urn:microsoft.com/office/officeart/2005/8/layout/gear1"/>
    <dgm:cxn modelId="{4D270C48-3561-495B-BFDB-93661DE94B0C}" type="presParOf" srcId="{9F26C5D7-0BA1-479F-BAD4-6A2BB56678EA}" destId="{3C8209FA-C2DD-4B68-9C6B-06140564FBEE}" srcOrd="7" destOrd="0" presId="urn:microsoft.com/office/officeart/2005/8/layout/gear1"/>
    <dgm:cxn modelId="{AF5D315E-1F7E-4EE2-9182-BFB365A39FED}" type="presParOf" srcId="{9F26C5D7-0BA1-479F-BAD4-6A2BB56678EA}" destId="{8E7DA191-BE54-4859-8081-136871F727B4}" srcOrd="8" destOrd="0" presId="urn:microsoft.com/office/officeart/2005/8/layout/gear1"/>
    <dgm:cxn modelId="{05724DF4-8B33-4635-AC06-3C2CDF61F266}" type="presParOf" srcId="{9F26C5D7-0BA1-479F-BAD4-6A2BB56678EA}" destId="{A981D001-E353-4B87-AD66-4737954F2E01}" srcOrd="9" destOrd="0" presId="urn:microsoft.com/office/officeart/2005/8/layout/gear1"/>
    <dgm:cxn modelId="{C7610AB1-364B-46C2-BCF9-62811C0AB91D}" type="presParOf" srcId="{9F26C5D7-0BA1-479F-BAD4-6A2BB56678EA}" destId="{78DC86BC-8884-4C09-91E6-09F7E4C233B7}" srcOrd="10" destOrd="0" presId="urn:microsoft.com/office/officeart/2005/8/layout/gear1"/>
    <dgm:cxn modelId="{005C59D4-7AC9-4039-B31F-86DB9536FD09}" type="presParOf" srcId="{9F26C5D7-0BA1-479F-BAD4-6A2BB56678EA}" destId="{53742454-649F-4EDD-B033-742717AF3F90}" srcOrd="11" destOrd="0" presId="urn:microsoft.com/office/officeart/2005/8/layout/gear1"/>
    <dgm:cxn modelId="{FFF1476C-9FD2-4972-A1DA-8C662038F9B9}" type="presParOf" srcId="{9F26C5D7-0BA1-479F-BAD4-6A2BB56678EA}" destId="{0C018B2D-1DDE-4F7B-80DC-9B84EF86C19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D3A5A0-0C62-45D6-A9F7-B3D40945B39E}">
      <dsp:nvSpPr>
        <dsp:cNvPr id="0" name=""/>
        <dsp:cNvSpPr/>
      </dsp:nvSpPr>
      <dsp:spPr>
        <a:xfrm>
          <a:off x="3857239" y="2386628"/>
          <a:ext cx="2916990" cy="2916990"/>
        </a:xfrm>
        <a:prstGeom prst="gear9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>
              <a:solidFill>
                <a:schemeClr val="tx1"/>
              </a:solidFill>
            </a:rPr>
            <a:t>Versenyképes</a:t>
          </a:r>
          <a:r>
            <a:rPr lang="hu-HU" sz="2300" kern="1200" dirty="0"/>
            <a:t> </a:t>
          </a:r>
          <a:r>
            <a:rPr lang="hu-HU" sz="2300" kern="1200" dirty="0">
              <a:solidFill>
                <a:schemeClr val="tx1"/>
              </a:solidFill>
            </a:rPr>
            <a:t>vállalkozás</a:t>
          </a:r>
          <a:r>
            <a:rPr lang="hu-HU" sz="2300" kern="1200" dirty="0"/>
            <a:t> </a:t>
          </a:r>
        </a:p>
      </dsp:txBody>
      <dsp:txXfrm>
        <a:off x="4443684" y="3069919"/>
        <a:ext cx="1744100" cy="1499393"/>
      </dsp:txXfrm>
    </dsp:sp>
    <dsp:sp modelId="{7B7FC8E4-1C9E-4FB3-B3D2-E442C9611BAE}">
      <dsp:nvSpPr>
        <dsp:cNvPr id="0" name=""/>
        <dsp:cNvSpPr/>
      </dsp:nvSpPr>
      <dsp:spPr>
        <a:xfrm>
          <a:off x="2160080" y="1697158"/>
          <a:ext cx="2121447" cy="2121447"/>
        </a:xfrm>
        <a:prstGeom prst="gear6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>
              <a:solidFill>
                <a:schemeClr val="tx1"/>
              </a:solidFill>
            </a:rPr>
            <a:t>Jobb</a:t>
          </a:r>
          <a:r>
            <a:rPr lang="hu-HU" sz="2300" kern="1200" dirty="0"/>
            <a:t> </a:t>
          </a:r>
          <a:r>
            <a:rPr lang="hu-HU" sz="2300" kern="1200" dirty="0">
              <a:solidFill>
                <a:schemeClr val="tx1"/>
              </a:solidFill>
            </a:rPr>
            <a:t>erdő</a:t>
          </a:r>
          <a:r>
            <a:rPr lang="hu-HU" sz="2300" kern="1200" dirty="0"/>
            <a:t> </a:t>
          </a:r>
        </a:p>
      </dsp:txBody>
      <dsp:txXfrm>
        <a:off x="2694161" y="2234467"/>
        <a:ext cx="1053285" cy="1046829"/>
      </dsp:txXfrm>
    </dsp:sp>
    <dsp:sp modelId="{CE7AFC0C-5A9A-41BA-8A1D-88A5E6D4968B}">
      <dsp:nvSpPr>
        <dsp:cNvPr id="0" name=""/>
        <dsp:cNvSpPr/>
      </dsp:nvSpPr>
      <dsp:spPr>
        <a:xfrm rot="20700000">
          <a:off x="3348308" y="233575"/>
          <a:ext cx="2078585" cy="2078585"/>
        </a:xfrm>
        <a:prstGeom prst="gear6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300" kern="1200" dirty="0">
              <a:solidFill>
                <a:schemeClr val="tx1"/>
              </a:solidFill>
            </a:rPr>
            <a:t>Több</a:t>
          </a:r>
          <a:r>
            <a:rPr lang="hu-HU" sz="2300" kern="1200" dirty="0"/>
            <a:t> </a:t>
          </a:r>
          <a:r>
            <a:rPr lang="hu-HU" sz="2300" kern="1200" dirty="0">
              <a:solidFill>
                <a:schemeClr val="tx1"/>
              </a:solidFill>
            </a:rPr>
            <a:t>erdő</a:t>
          </a:r>
          <a:r>
            <a:rPr lang="hu-HU" sz="2300" kern="1200" dirty="0"/>
            <a:t> </a:t>
          </a:r>
        </a:p>
      </dsp:txBody>
      <dsp:txXfrm rot="-20700000">
        <a:off x="3804202" y="689470"/>
        <a:ext cx="1166796" cy="1166796"/>
      </dsp:txXfrm>
    </dsp:sp>
    <dsp:sp modelId="{78DC86BC-8884-4C09-91E6-09F7E4C233B7}">
      <dsp:nvSpPr>
        <dsp:cNvPr id="0" name=""/>
        <dsp:cNvSpPr/>
      </dsp:nvSpPr>
      <dsp:spPr>
        <a:xfrm>
          <a:off x="3645311" y="1939389"/>
          <a:ext cx="3733747" cy="3733747"/>
        </a:xfrm>
        <a:prstGeom prst="circularArrow">
          <a:avLst>
            <a:gd name="adj1" fmla="val 4688"/>
            <a:gd name="adj2" fmla="val 299029"/>
            <a:gd name="adj3" fmla="val 2537535"/>
            <a:gd name="adj4" fmla="val 15815988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742454-649F-4EDD-B033-742717AF3F90}">
      <dsp:nvSpPr>
        <dsp:cNvPr id="0" name=""/>
        <dsp:cNvSpPr/>
      </dsp:nvSpPr>
      <dsp:spPr>
        <a:xfrm>
          <a:off x="1784376" y="1223001"/>
          <a:ext cx="2712801" cy="271280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18B2D-1DDE-4F7B-80DC-9B84EF86C19E}">
      <dsp:nvSpPr>
        <dsp:cNvPr id="0" name=""/>
        <dsp:cNvSpPr/>
      </dsp:nvSpPr>
      <dsp:spPr>
        <a:xfrm>
          <a:off x="2867509" y="-226473"/>
          <a:ext cx="2924945" cy="292494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668EE-68D6-43C5-8F4D-0C341910CCBA}" type="datetimeFigureOut">
              <a:rPr lang="hu-HU" smtClean="0"/>
              <a:pPr/>
              <a:t>2022. 11. 17.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4F6C6-3886-4352-AFBF-DE63810F369A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0216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KAP mérföldkövek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2097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Zöld elvárások aminek mindenkinek meg kell felelni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022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9960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19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77184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20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14150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21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083317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22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02082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23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86033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4914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KAP mérföldkövek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64489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KAP mérföldkövek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8141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KAP mérföldkövek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9098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Segítség</a:t>
            </a:r>
            <a:r>
              <a:rPr lang="hu-HU" baseline="0" dirty="0"/>
              <a:t> a zöld elvárásoknak történő megfeleléshez – ehhez kapcsolódik a KAP II. pillér 25. dia földhasználat váltás beruházási és fenntartási támogatása.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52546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Segítség</a:t>
            </a:r>
            <a:r>
              <a:rPr lang="hu-HU" baseline="0" dirty="0"/>
              <a:t> a zöld elvárásoknak történő megfeleléshez – ehhez kapcsolódik a KAP II. pillér 25. dia földhasználat váltás beruházási és fenntartási támogatása.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916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Zöld elvárások aminek mindenkinek meg kell felelni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77320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Zöld elvárások aminek mindenkinek meg kell felelni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4F6C6-3886-4352-AFBF-DE63810F369A}" type="slidenum">
              <a:rPr lang="hu-HU" smtClean="0"/>
              <a:pPr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39609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FD7C0-6EFF-49B5-B6FE-5AE7356CB41B}" type="datetime1">
              <a:rPr lang="hu-HU" smtClean="0"/>
              <a:t>2022. 11. 17.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578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0422-D6E6-4B46-A30A-206FA572CA21}" type="datetime1">
              <a:rPr lang="hu-HU" smtClean="0"/>
              <a:t>2022. 11. 17.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4615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1D73C-6C40-4DFA-BA33-66C74E44B58D}" type="datetime1">
              <a:rPr lang="hu-HU" smtClean="0"/>
              <a:t>2022. 11. 17.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5461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helye 6" descr="C:\Users\gyurean\AppData\Local\Microsoft\Windows\Temporary Internet Files\Content.Outlook\ZU3ZCX9G\Agrarminiszterium.jpg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" b="1097"/>
          <a:stretch>
            <a:fillRect/>
          </a:stretch>
        </p:blipFill>
        <p:spPr bwMode="auto">
          <a:xfrm>
            <a:off x="5231904" y="0"/>
            <a:ext cx="1728192" cy="9486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392" y="980728"/>
            <a:ext cx="10972800" cy="85496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3392" y="1916833"/>
            <a:ext cx="10972800" cy="4525963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cxnSp>
        <p:nvCxnSpPr>
          <p:cNvPr id="10" name="Egyenes összekötő 9"/>
          <p:cNvCxnSpPr/>
          <p:nvPr userDrawn="1"/>
        </p:nvCxnSpPr>
        <p:spPr>
          <a:xfrm>
            <a:off x="623392" y="6669360"/>
            <a:ext cx="11041227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 userDrawn="1"/>
        </p:nvCxnSpPr>
        <p:spPr>
          <a:xfrm>
            <a:off x="623392" y="908720"/>
            <a:ext cx="11041227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78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0133" y="2127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4E1B-C341-4DC6-BD03-0800E7BBF66D}" type="datetime1">
              <a:rPr lang="hu-HU" smtClean="0"/>
              <a:t>2022. 11. 17.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‹#›</a:t>
            </a:fld>
            <a:endParaRPr lang="hu-HU" dirty="0"/>
          </a:p>
        </p:txBody>
      </p:sp>
      <p:grpSp>
        <p:nvGrpSpPr>
          <p:cNvPr id="7" name="Csoportba foglalás 6"/>
          <p:cNvGrpSpPr/>
          <p:nvPr userDrawn="1"/>
        </p:nvGrpSpPr>
        <p:grpSpPr>
          <a:xfrm>
            <a:off x="0" y="6521559"/>
            <a:ext cx="12127992" cy="253024"/>
            <a:chOff x="0" y="6517274"/>
            <a:chExt cx="8924925" cy="251954"/>
          </a:xfrm>
        </p:grpSpPr>
        <p:cxnSp>
          <p:nvCxnSpPr>
            <p:cNvPr id="8" name="Egyenes összekötő 7"/>
            <p:cNvCxnSpPr/>
            <p:nvPr/>
          </p:nvCxnSpPr>
          <p:spPr>
            <a:xfrm flipV="1">
              <a:off x="0" y="6517274"/>
              <a:ext cx="7516368" cy="2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E05344"/>
                  </a:gs>
                  <a:gs pos="56000">
                    <a:srgbClr val="E05344"/>
                  </a:gs>
                  <a:gs pos="82000">
                    <a:srgbClr val="F97376"/>
                  </a:gs>
                  <a:gs pos="99000">
                    <a:srgbClr val="F97376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8"/>
            <p:cNvCxnSpPr/>
            <p:nvPr/>
          </p:nvCxnSpPr>
          <p:spPr>
            <a:xfrm>
              <a:off x="0" y="6769228"/>
              <a:ext cx="8924925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7BB849"/>
                  </a:gs>
                  <a:gs pos="74000">
                    <a:schemeClr val="accent6">
                      <a:lumMod val="45000"/>
                      <a:lumOff val="55000"/>
                    </a:schemeClr>
                  </a:gs>
                  <a:gs pos="83000">
                    <a:schemeClr val="accent6">
                      <a:lumMod val="45000"/>
                      <a:lumOff val="55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/>
            <p:cNvCxnSpPr/>
            <p:nvPr/>
          </p:nvCxnSpPr>
          <p:spPr>
            <a:xfrm flipV="1">
              <a:off x="0" y="6634107"/>
              <a:ext cx="8277225" cy="18288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AAB0B0"/>
                  </a:gs>
                  <a:gs pos="69000">
                    <a:schemeClr val="bg2">
                      <a:lumMod val="90000"/>
                    </a:schemeClr>
                  </a:gs>
                  <a:gs pos="100000">
                    <a:schemeClr val="bg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Egyenes összekötő 10"/>
          <p:cNvCxnSpPr/>
          <p:nvPr userDrawn="1"/>
        </p:nvCxnSpPr>
        <p:spPr>
          <a:xfrm>
            <a:off x="333308" y="1063231"/>
            <a:ext cx="11525384" cy="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36043DDE-420F-4155-A78E-F610D8422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599" y="146003"/>
            <a:ext cx="1282580" cy="91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61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1667" y="125130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4CC23-BC84-43BF-98F3-9593FB066898}" type="datetime1">
              <a:rPr lang="hu-HU" smtClean="0"/>
              <a:t>2022. 11. 17.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‹#›</a:t>
            </a:fld>
            <a:endParaRPr lang="hu-HU" dirty="0"/>
          </a:p>
        </p:txBody>
      </p:sp>
      <p:grpSp>
        <p:nvGrpSpPr>
          <p:cNvPr id="8" name="Csoportba foglalás 7"/>
          <p:cNvGrpSpPr/>
          <p:nvPr userDrawn="1"/>
        </p:nvGrpSpPr>
        <p:grpSpPr>
          <a:xfrm>
            <a:off x="0" y="6521559"/>
            <a:ext cx="12127992" cy="253024"/>
            <a:chOff x="0" y="6517274"/>
            <a:chExt cx="8924925" cy="251954"/>
          </a:xfrm>
        </p:grpSpPr>
        <p:cxnSp>
          <p:nvCxnSpPr>
            <p:cNvPr id="9" name="Egyenes összekötő 8"/>
            <p:cNvCxnSpPr/>
            <p:nvPr/>
          </p:nvCxnSpPr>
          <p:spPr>
            <a:xfrm flipV="1">
              <a:off x="0" y="6517274"/>
              <a:ext cx="7516368" cy="2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E05344"/>
                  </a:gs>
                  <a:gs pos="56000">
                    <a:srgbClr val="E05344"/>
                  </a:gs>
                  <a:gs pos="82000">
                    <a:srgbClr val="F97376"/>
                  </a:gs>
                  <a:gs pos="99000">
                    <a:srgbClr val="F97376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9"/>
            <p:cNvCxnSpPr/>
            <p:nvPr/>
          </p:nvCxnSpPr>
          <p:spPr>
            <a:xfrm>
              <a:off x="0" y="6769228"/>
              <a:ext cx="8924925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7BB849"/>
                  </a:gs>
                  <a:gs pos="74000">
                    <a:schemeClr val="accent6">
                      <a:lumMod val="45000"/>
                      <a:lumOff val="55000"/>
                    </a:schemeClr>
                  </a:gs>
                  <a:gs pos="83000">
                    <a:schemeClr val="accent6">
                      <a:lumMod val="45000"/>
                      <a:lumOff val="55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gyenes összekötő 10"/>
            <p:cNvCxnSpPr/>
            <p:nvPr/>
          </p:nvCxnSpPr>
          <p:spPr>
            <a:xfrm flipV="1">
              <a:off x="0" y="6634107"/>
              <a:ext cx="8277225" cy="18288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AAB0B0"/>
                  </a:gs>
                  <a:gs pos="69000">
                    <a:schemeClr val="bg2">
                      <a:lumMod val="90000"/>
                    </a:schemeClr>
                  </a:gs>
                  <a:gs pos="100000">
                    <a:schemeClr val="bg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Egyenes összekötő 11"/>
          <p:cNvCxnSpPr/>
          <p:nvPr userDrawn="1"/>
        </p:nvCxnSpPr>
        <p:spPr>
          <a:xfrm>
            <a:off x="333308" y="1063231"/>
            <a:ext cx="11525384" cy="1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Picture 2">
            <a:extLst>
              <a:ext uri="{FF2B5EF4-FFF2-40B4-BE49-F238E27FC236}">
                <a16:creationId xmlns:a16="http://schemas.microsoft.com/office/drawing/2014/main" id="{01429B94-3E13-4B19-B1D7-04DDEE74FA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599" y="146003"/>
            <a:ext cx="1282580" cy="91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10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CD9F-1E3C-4390-82D6-B1CD46697DF0}" type="datetime1">
              <a:rPr lang="hu-HU" smtClean="0"/>
              <a:t>2022. 11. 17.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731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A1702-0FE6-4729-8CAF-A281D83CB469}" type="datetime1">
              <a:rPr lang="hu-HU" smtClean="0"/>
              <a:t>2022. 11. 17.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30965C2-4392-4D49-917C-C78ABCF7B9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599" y="146003"/>
            <a:ext cx="1282580" cy="91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54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0AA7E-511B-4E84-9D76-F59109917D52}" type="datetime1">
              <a:rPr lang="hu-HU" smtClean="0"/>
              <a:t>2022. 11. 17.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16022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3C57-6DAF-4997-B461-7D11527B8D9F}" type="datetime1">
              <a:rPr lang="hu-HU" smtClean="0"/>
              <a:t>2022. 11. 17.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7707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1DACD-5C4A-4B43-9861-878E0FA6B237}" type="datetime1">
              <a:rPr lang="hu-HU" smtClean="0"/>
              <a:t>2022. 11. 17.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2303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DF96-90C3-4378-92EE-E470F6293CAD}" type="datetime1">
              <a:rPr lang="hu-HU" smtClean="0"/>
              <a:t>2022. 11. 17.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901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8866D-C125-4E6D-B677-0514B74C7234}" type="datetime1">
              <a:rPr lang="hu-HU" smtClean="0"/>
              <a:t>2022. 11. 17.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9FB42-16BF-4E70-B928-54CDC108B7C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5111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1</a:t>
            </a:fld>
            <a:endParaRPr lang="hu-HU" dirty="0"/>
          </a:p>
        </p:txBody>
      </p:sp>
      <p:sp>
        <p:nvSpPr>
          <p:cNvPr id="7" name="Tartalom helye 2"/>
          <p:cNvSpPr>
            <a:spLocks noGrp="1"/>
          </p:cNvSpPr>
          <p:nvPr/>
        </p:nvSpPr>
        <p:spPr>
          <a:xfrm>
            <a:off x="382448" y="1746423"/>
            <a:ext cx="5572595" cy="3970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2400" dirty="0"/>
          </a:p>
          <a:p>
            <a:r>
              <a:rPr lang="hu-HU" sz="2000" dirty="0"/>
              <a:t> </a:t>
            </a:r>
            <a:r>
              <a:rPr lang="hu-HU" sz="1800" b="1" dirty="0"/>
              <a:t>09.00 - 09.20: Köszöntő </a:t>
            </a:r>
            <a:r>
              <a:rPr lang="hu-HU" sz="1800" dirty="0"/>
              <a:t>(előadó: Szentpéteri Sándor főosztályvezető) </a:t>
            </a:r>
          </a:p>
          <a:p>
            <a:r>
              <a:rPr lang="hu-HU" sz="1800" b="1" dirty="0"/>
              <a:t>09.20 - 09.50: A Közös Agrárpolitika Stratégiai Terv általános keretei </a:t>
            </a:r>
            <a:r>
              <a:rPr lang="hu-HU" sz="1800" dirty="0"/>
              <a:t>(előadó: Juhász Anikó helyettes államtitkár) </a:t>
            </a:r>
          </a:p>
          <a:p>
            <a:r>
              <a:rPr lang="hu-HU" sz="1800" b="1" dirty="0"/>
              <a:t>09.50 - 10.30: Környezeti és klíma kihívások – Jobb erdő </a:t>
            </a:r>
            <a:r>
              <a:rPr lang="hu-HU" sz="1800" dirty="0"/>
              <a:t>(előadó: Pap László erdészeti referens) </a:t>
            </a:r>
          </a:p>
          <a:p>
            <a:r>
              <a:rPr lang="hu-HU" sz="1800" b="1" dirty="0"/>
              <a:t>10.30 - 11.10: Erdő alapú gazdaság – Hatékonyabb vállalkozások </a:t>
            </a:r>
            <a:r>
              <a:rPr lang="hu-HU" sz="1800" dirty="0"/>
              <a:t>(előadó: dr. Loncsár Krisztina szakmai tanácsadó) </a:t>
            </a:r>
          </a:p>
          <a:p>
            <a:r>
              <a:rPr lang="hu-HU" sz="1800" b="1" dirty="0"/>
              <a:t>11.10 - 11.25 Kávészünet </a:t>
            </a:r>
            <a:endParaRPr lang="hu-HU" sz="1800" dirty="0"/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400" dirty="0">
              <a:latin typeface="+mn-lt"/>
            </a:endParaRP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endParaRPr lang="hu-HU" sz="2400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400" dirty="0">
              <a:latin typeface="+mn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994781" y="1024238"/>
            <a:ext cx="9383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szakmai konferencia programja</a:t>
            </a:r>
          </a:p>
        </p:txBody>
      </p:sp>
      <p:sp>
        <p:nvSpPr>
          <p:cNvPr id="6" name="Tartalom helye 2"/>
          <p:cNvSpPr>
            <a:spLocks noGrp="1"/>
          </p:cNvSpPr>
          <p:nvPr/>
        </p:nvSpPr>
        <p:spPr>
          <a:xfrm>
            <a:off x="6101266" y="1746424"/>
            <a:ext cx="5398756" cy="3492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hu-HU" sz="2400" dirty="0"/>
          </a:p>
          <a:p>
            <a:r>
              <a:rPr lang="hu-HU" sz="1800" b="1" dirty="0"/>
              <a:t>11.25 - 12.05 Tudásbővítés – Tudásátadás – Innováció </a:t>
            </a:r>
            <a:r>
              <a:rPr lang="hu-HU" sz="1800" dirty="0"/>
              <a:t>(előadó: dr. Loncsár Krisztina szakmai tanácsadó) </a:t>
            </a:r>
          </a:p>
          <a:p>
            <a:r>
              <a:rPr lang="hu-HU" sz="1800" b="1" dirty="0"/>
              <a:t>12.05 - 12.45: Fával borított területek növelése - Több erdő </a:t>
            </a:r>
            <a:r>
              <a:rPr lang="hu-HU" sz="1800" dirty="0"/>
              <a:t>(előadó: Pap László erdészeti referens)</a:t>
            </a:r>
            <a:r>
              <a:rPr lang="hu-HU" sz="1800" b="1" dirty="0"/>
              <a:t> </a:t>
            </a:r>
            <a:endParaRPr lang="hu-HU" sz="1800" dirty="0"/>
          </a:p>
          <a:p>
            <a:r>
              <a:rPr lang="hu-HU" sz="1800" b="1" dirty="0"/>
              <a:t>12.45 - 13.00: Összefoglaló </a:t>
            </a:r>
            <a:r>
              <a:rPr lang="hu-HU" sz="1800" dirty="0"/>
              <a:t>(Szentpéteri Sándor főosztályvezető) </a:t>
            </a:r>
          </a:p>
          <a:p>
            <a:r>
              <a:rPr lang="hu-HU" sz="1800" b="1" dirty="0"/>
              <a:t>13.00 - 13.30 Ebéd </a:t>
            </a:r>
            <a:endParaRPr lang="hu-HU" sz="1800" b="1" u="sng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400" dirty="0">
              <a:latin typeface="+mn-lt"/>
            </a:endParaRP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endParaRPr lang="hu-HU" sz="2400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400" dirty="0">
              <a:latin typeface="+mn-lt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994781" y="143415"/>
            <a:ext cx="9383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Megújuló vidék – megújuló agrárium 2023-2027</a:t>
            </a:r>
          </a:p>
          <a:p>
            <a:pPr algn="ctr"/>
            <a:r>
              <a:rPr lang="hu-H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Közös Agrárpolitika 2023 után az erdőgazdálkodásban</a:t>
            </a:r>
          </a:p>
        </p:txBody>
      </p:sp>
    </p:spTree>
    <p:extLst>
      <p:ext uri="{BB962C8B-B14F-4D97-AF65-F5344CB8AC3E}">
        <p14:creationId xmlns:p14="http://schemas.microsoft.com/office/powerpoint/2010/main" val="688204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9454" y="1089979"/>
            <a:ext cx="11443855" cy="5495547"/>
          </a:xfrm>
        </p:spPr>
        <p:txBody>
          <a:bodyPr>
            <a:noAutofit/>
          </a:bodyPr>
          <a:lstStyle/>
          <a:p>
            <a:pPr marL="457200" lvl="1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hu-HU" dirty="0"/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hu-HU" sz="2400" dirty="0"/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hu-HU" sz="2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hu-HU" sz="2400" b="1" u="sng" dirty="0">
              <a:solidFill>
                <a:srgbClr val="FF0000"/>
              </a:solidFill>
            </a:endParaRP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220134" y="157018"/>
            <a:ext cx="10515600" cy="1191853"/>
          </a:xfrm>
        </p:spPr>
        <p:txBody>
          <a:bodyPr>
            <a:normAutofit/>
          </a:bodyPr>
          <a:lstStyle/>
          <a:p>
            <a:r>
              <a:rPr lang="hu-HU" sz="3600" dirty="0"/>
              <a:t>Jobb erdő – klíma- és környezeti kihívások kezelése (6)</a:t>
            </a:r>
            <a:br>
              <a:rPr lang="hu-HU" sz="3600" dirty="0"/>
            </a:br>
            <a:endParaRPr lang="hu-HU" sz="36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CDD2AC8-1E35-0461-A2AA-97F85B73E78D}"/>
              </a:ext>
            </a:extLst>
          </p:cNvPr>
          <p:cNvSpPr txBox="1"/>
          <p:nvPr/>
        </p:nvSpPr>
        <p:spPr>
          <a:xfrm>
            <a:off x="369455" y="741680"/>
            <a:ext cx="11182466" cy="7869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  <a:buClrTx/>
            </a:pPr>
            <a:endParaRPr lang="hu-HU" sz="2400" b="1" dirty="0">
              <a:cs typeface="Times New Roman" panose="02020603050405020304" pitchFamily="18" charset="0"/>
            </a:endParaRP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hu-HU" sz="2400" b="1" dirty="0">
                <a:cs typeface="Times New Roman" panose="02020603050405020304" pitchFamily="18" charset="0"/>
              </a:rPr>
              <a:t>RD37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Erdőtüzek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megelőzésének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és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kockázatcsökkentésének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együttműködés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alapú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u-H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komplex megoldásai </a:t>
            </a:r>
            <a:r>
              <a:rPr lang="hu-H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(alapvetően az erdő </a:t>
            </a:r>
            <a:r>
              <a:rPr lang="hu-H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ellenállóképességének</a:t>
            </a:r>
            <a:r>
              <a:rPr lang="hu-H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javítása által)</a:t>
            </a:r>
            <a:endParaRPr lang="hu-H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hu-H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hu-HU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Célja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u-HU" sz="2400" u="sng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első sorban természetközeli megoldásokkal, 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nagyobb léptékben jó példák kialakítása, ezek mintaként (is) felhasználása – pl. „bemutató üzem” funkcióval; ágazat-közi és nemzetközi együttműködésekben részvétel még komplexebb területeken és megoldásokkal, stb. </a:t>
            </a: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hu-H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Projekt-terület</a:t>
            </a:r>
            <a:r>
              <a:rPr lang="hu-H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legalább 1 000 hektár erdő </a:t>
            </a:r>
          </a:p>
          <a:p>
            <a:pPr algn="just"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hu-HU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Együttműködők</a:t>
            </a:r>
            <a:r>
              <a:rPr lang="hu-H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legalább 5 különböző erdőgazdálkodó és más, közvetlenül érintett földhasználó (pl. önkormányzat, </a:t>
            </a:r>
            <a:r>
              <a:rPr lang="hu-HU" sz="2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mgi</a:t>
            </a:r>
            <a:r>
              <a:rPr lang="hu-H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termelő – tájban vízvisszatartás, lefolyás-lassítás)</a:t>
            </a:r>
          </a:p>
          <a:p>
            <a:pPr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hu-HU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Projekt-méret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kb. 1 </a:t>
            </a:r>
            <a:r>
              <a:rPr lang="hu-HU" sz="24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Meuro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/projekt (10 db projekt)</a:t>
            </a:r>
          </a:p>
          <a:p>
            <a:pPr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(NEM a nagy és szürke infrastrukturális beruházások otthona)</a:t>
            </a:r>
          </a:p>
          <a:p>
            <a:pPr>
              <a:lnSpc>
                <a:spcPct val="107000"/>
              </a:lnSpc>
              <a:spcBef>
                <a:spcPts val="100"/>
              </a:spcBef>
              <a:spcAft>
                <a:spcPts val="100"/>
              </a:spcAft>
            </a:pPr>
            <a:r>
              <a:rPr lang="hu-HU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Vegyes jellegű támogatás</a:t>
            </a: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átalány és beruházási költségek mix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  <a:buClrTx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 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3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319"/>
    </mc:Choice>
    <mc:Fallback xmlns="">
      <p:transition spd="slow" advClick="0" advTm="33319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Fatörzsön termő barna, fatörzsön növekvő barna, alulról megtekintett pókhálóval">
            <a:extLst>
              <a:ext uri="{FF2B5EF4-FFF2-40B4-BE49-F238E27FC236}">
                <a16:creationId xmlns:a16="http://schemas.microsoft.com/office/drawing/2014/main" id="{10E4DE70-F489-94F3-C9F1-CEB8DA2D8B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5" r="-1" b="14154"/>
          <a:stretch/>
        </p:blipFill>
        <p:spPr>
          <a:xfrm>
            <a:off x="321733" y="301413"/>
            <a:ext cx="11548534" cy="6214534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71CB94AC-1CA2-2CBB-4E12-3020F7CF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1539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0B9FB42-16BF-4E70-B928-54CDC108B7C4}" type="slidenum">
              <a:rPr lang="hu-HU">
                <a:solidFill>
                  <a:schemeClr val="tx1">
                    <a:tint val="75000"/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hu-HU">
              <a:solidFill>
                <a:schemeClr val="tx1">
                  <a:tint val="75000"/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01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5696" y="160339"/>
            <a:ext cx="11884027" cy="116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3600" dirty="0"/>
              <a:t>Versenyképesebb erdőgazdálkodás (1)</a:t>
            </a:r>
          </a:p>
        </p:txBody>
      </p:sp>
      <p:sp>
        <p:nvSpPr>
          <p:cNvPr id="4" name="AutoShape 2" descr="FAO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240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323519" y="914400"/>
            <a:ext cx="11628379" cy="556768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hu-HU" sz="9600" b="1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9600" b="1" dirty="0"/>
              <a:t>RD 40 – Versenyképes erdőgazdálkodás beruházásai (</a:t>
            </a:r>
            <a:r>
              <a:rPr lang="hu-HU" sz="9600" b="1" dirty="0" err="1"/>
              <a:t>for</a:t>
            </a:r>
            <a:r>
              <a:rPr lang="hu-HU" sz="9600" b="1" dirty="0"/>
              <a:t> profit) 5 célterület egyben: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9600" b="1" dirty="0">
                <a:solidFill>
                  <a:schemeClr val="accent4">
                    <a:lumMod val="75000"/>
                  </a:schemeClr>
                </a:solidFill>
              </a:rPr>
              <a:t>ÚJ: nem csak „gép és technológia”, így végre a telephely-fejlesztés is támogathatóvá válik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hu-HU" sz="9600" dirty="0"/>
              <a:t>Erdészeti szaporító anyag előállítás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hu-HU" sz="9600" dirty="0"/>
              <a:t>Erdőgazdálkodás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hu-HU" sz="9600" dirty="0"/>
              <a:t>Hozzáadott érték növelése (elsődleges fafeldolgozás)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hu-HU" sz="9600" dirty="0"/>
              <a:t>Digitális megoldások eszközei (hardver és szoftver)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hu-HU" sz="9600" dirty="0"/>
              <a:t>Erdei termelési potenciál mobilizálása (= VP 8.6.2)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hu-HU" sz="96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9600" dirty="0"/>
              <a:t>Támogatási intenzitás: 50 - 65 %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9600" dirty="0"/>
              <a:t>Maximális támogatási összeg: 1 000 000 euro/projekt.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hu-HU" sz="96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9600" u="sng" dirty="0"/>
              <a:t>Célérték</a:t>
            </a:r>
            <a:r>
              <a:rPr lang="hu-HU" sz="9600" dirty="0"/>
              <a:t>: 1 000 támogatott projekt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9600" dirty="0"/>
              <a:t>Keretösszeg: 33,5 md forint  (8 x a VP keretösszege)</a:t>
            </a:r>
          </a:p>
        </p:txBody>
      </p:sp>
      <p:sp>
        <p:nvSpPr>
          <p:cNvPr id="5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344247" y="6356351"/>
            <a:ext cx="2743200" cy="365125"/>
          </a:xfrm>
        </p:spPr>
        <p:txBody>
          <a:bodyPr/>
          <a:lstStyle/>
          <a:p>
            <a:fld id="{A0B9FB42-16BF-4E70-B928-54CDC108B7C4}" type="slidenum">
              <a:rPr lang="hu-HU" sz="2000"/>
              <a:pPr/>
              <a:t>12</a:t>
            </a:fld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13247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5138" y="1162675"/>
            <a:ext cx="11775586" cy="537623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2400" b="1" dirty="0"/>
              <a:t>RD08/B: Fiatal erdőgazdálkodó vállalkozás-indítása (csak vidéki térségben)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hu-HU" sz="2400" dirty="0"/>
              <a:t>40 év alatti,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hu-HU" sz="2400" dirty="0">
                <a:solidFill>
                  <a:srgbClr val="FF0000"/>
                </a:solidFill>
              </a:rPr>
              <a:t>Jogosult szakszemély </a:t>
            </a:r>
            <a:r>
              <a:rPr lang="hu-HU" sz="2400" dirty="0"/>
              <a:t>minősítéssel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hu-HU" sz="2400" dirty="0"/>
              <a:t>Legalább 20 ha erdő tekintetében ÚJ erdőgazdálkodó (családban szerzés/átadás: NEM)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hu-HU" sz="2400" dirty="0"/>
              <a:t>Egyéb szakmai feladat vállalása (szakirányító, szaktanácsadó, faluerdész, oktató) előny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hu-HU" sz="2400" dirty="0"/>
              <a:t>További képzés vállalása előny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hu-HU" sz="24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2400" dirty="0"/>
              <a:t>5 + 5 évre tehető vállalás, maximum 100 000 euro értékben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2400" dirty="0"/>
              <a:t>Támogatás jellege: „egyösszegű átalány”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2400" dirty="0">
                <a:solidFill>
                  <a:srgbClr val="FF0000"/>
                </a:solidFill>
              </a:rPr>
              <a:t>DE: részletekben, az üzleti tervben vállalt előrehaladás évenkénti megvalósulásához kötve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hu-HU" sz="24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u-HU" sz="2400" dirty="0"/>
              <a:t>Kötelező képzés 1 nap/év (5 évig) + speciális szaktanácsadó igénybe vétele (mentorálás) </a:t>
            </a:r>
          </a:p>
          <a:p>
            <a:pPr marL="0" indent="0" algn="just">
              <a:buNone/>
            </a:pPr>
            <a:r>
              <a:rPr lang="hu-HU" sz="2400" u="sng" dirty="0"/>
              <a:t>Célérték</a:t>
            </a:r>
            <a:r>
              <a:rPr lang="hu-HU" sz="2400" dirty="0"/>
              <a:t>: 100 új, fiatal vállalkozó  - </a:t>
            </a:r>
            <a:r>
              <a:rPr lang="hu-HU" sz="2400" dirty="0">
                <a:solidFill>
                  <a:srgbClr val="FF0000"/>
                </a:solidFill>
              </a:rPr>
              <a:t>legalább 20 hektáron </a:t>
            </a:r>
            <a:r>
              <a:rPr lang="hu-HU" sz="2400" b="1" dirty="0">
                <a:solidFill>
                  <a:srgbClr val="FF0000"/>
                </a:solidFill>
              </a:rPr>
              <a:t>bejegyzett erdőgazdálkodó</a:t>
            </a:r>
            <a:r>
              <a:rPr lang="hu-HU" sz="2400" b="1" dirty="0"/>
              <a:t>  </a:t>
            </a:r>
          </a:p>
          <a:p>
            <a:pPr marL="0" indent="0" algn="just">
              <a:buNone/>
            </a:pPr>
            <a:r>
              <a:rPr lang="hu-HU" sz="2400" dirty="0"/>
              <a:t>(csak szakirányításra létrehozandó vállalkozás nem támogatható)</a:t>
            </a:r>
          </a:p>
          <a:p>
            <a:pPr marL="0" indent="0" algn="just">
              <a:buNone/>
            </a:pPr>
            <a:endParaRPr lang="hu-HU" sz="24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13</a:t>
            </a:fld>
            <a:endParaRPr lang="hu-HU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54626" y="236954"/>
            <a:ext cx="11674822" cy="1081452"/>
          </a:xfrm>
        </p:spPr>
        <p:txBody>
          <a:bodyPr>
            <a:noAutofit/>
          </a:bodyPr>
          <a:lstStyle/>
          <a:p>
            <a:r>
              <a:rPr lang="hu-HU" sz="3600" dirty="0"/>
              <a:t>Versenyképesebb erdőgazdálkodás (2)</a:t>
            </a:r>
          </a:p>
        </p:txBody>
      </p:sp>
    </p:spTree>
    <p:extLst>
      <p:ext uri="{BB962C8B-B14F-4D97-AF65-F5344CB8AC3E}">
        <p14:creationId xmlns:p14="http://schemas.microsoft.com/office/powerpoint/2010/main" val="2867216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2552" y="995681"/>
            <a:ext cx="11648172" cy="5625366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endParaRPr lang="hu-HU" sz="29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RD11 -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Mezőgazdasági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termelők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tevékenységének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diverzifikációja</a:t>
            </a:r>
            <a:endParaRPr lang="hu-HU" sz="3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r>
              <a:rPr lang="hu-HU" sz="38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cím megtévesztő, mert jogosult a vidéki területen működő erdőgazdálkodó is </a:t>
            </a:r>
          </a:p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endParaRPr lang="hu-HU" sz="3400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u-HU" sz="3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 beavatkozás keretében azon tevékenységek támogathatók, amelyek valamilyen módon </a:t>
            </a:r>
            <a:r>
              <a:rPr lang="hu-HU" sz="3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kapcsolódnak</a:t>
            </a:r>
            <a:r>
              <a:rPr lang="hu-HU" sz="3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mezőgazdasági, vagy erdőgazdálkodási tevékenységhez.” </a:t>
            </a:r>
          </a:p>
          <a:p>
            <a:pPr marL="0" indent="0" algn="just">
              <a:buNone/>
            </a:pPr>
            <a:r>
              <a:rPr lang="hu-HU" sz="3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 beavatkozás </a:t>
            </a:r>
            <a:r>
              <a:rPr lang="hu-HU" sz="3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nem </a:t>
            </a:r>
            <a:r>
              <a:rPr lang="hu-HU" sz="3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mezőgazdasági, vagy nem erdőgazdálkodási termelő, feldolgozó és szolgáltató tevékenységek fejlesztését szolgáló beruházásokat támogatja.”</a:t>
            </a:r>
          </a:p>
          <a:p>
            <a:pPr marL="0" indent="0" algn="just">
              <a:buNone/>
            </a:pPr>
            <a:r>
              <a:rPr lang="hu-HU" sz="3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Kötelezettség:</a:t>
            </a:r>
            <a:r>
              <a:rPr lang="hu-HU" sz="3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FontTx/>
              <a:buChar char="-"/>
            </a:pPr>
            <a:r>
              <a:rPr lang="hu-HU" sz="3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3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támogatott</a:t>
            </a:r>
            <a:r>
              <a:rPr lang="hu-HU" sz="3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nem mezőgazdasági vagy erdőgazdálkodási tevékenységből származó </a:t>
            </a:r>
          </a:p>
          <a:p>
            <a:pPr marL="0" indent="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hu-HU" sz="3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árbevétel nő</a:t>
            </a:r>
            <a:endParaRPr lang="hu-HU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hu-HU" sz="3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 pályázat tárgyát képező projekthez köthető, nem mezőgazdasági vagy erdőgazdálkodási tevékenységből származó </a:t>
            </a:r>
            <a:r>
              <a:rPr lang="hu-HU" sz="3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árbevételnek</a:t>
            </a:r>
            <a:r>
              <a:rPr lang="hu-HU" sz="3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kötelezettségvállalási időszak végére a projekt összköltségének legalább 10%-át el kell érnie (pl. 50 </a:t>
            </a:r>
            <a:r>
              <a:rPr lang="hu-HU" sz="3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mFt</a:t>
            </a:r>
            <a:r>
              <a:rPr lang="hu-HU" sz="3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esetén 5 </a:t>
            </a:r>
            <a:r>
              <a:rPr lang="hu-HU" sz="380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mFt</a:t>
            </a:r>
            <a:r>
              <a:rPr lang="hu-HU" sz="3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hu-HU" sz="3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u-HU" sz="3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endParaRPr lang="hu-HU" sz="2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100"/>
              </a:spcBef>
              <a:spcAft>
                <a:spcPts val="100"/>
              </a:spcAft>
              <a:buNone/>
            </a:pPr>
            <a:endParaRPr lang="hu-HU" sz="3800" dirty="0"/>
          </a:p>
          <a:p>
            <a:pPr marL="0" indent="0" algn="ctr">
              <a:spcBef>
                <a:spcPts val="100"/>
              </a:spcBef>
              <a:spcAft>
                <a:spcPts val="100"/>
              </a:spcAft>
              <a:buNone/>
            </a:pPr>
            <a:r>
              <a:rPr lang="hu-HU" sz="3800" dirty="0"/>
              <a:t>Beruházás jellegű (termelő, vagyis 50-65% támogatási intenzitás adható)</a:t>
            </a:r>
          </a:p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endParaRPr lang="hu-HU" sz="1800" dirty="0"/>
          </a:p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endParaRPr lang="hu-H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14</a:t>
            </a:fld>
            <a:endParaRPr lang="hu-HU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54626" y="236954"/>
            <a:ext cx="11674822" cy="1081452"/>
          </a:xfrm>
        </p:spPr>
        <p:txBody>
          <a:bodyPr>
            <a:noAutofit/>
          </a:bodyPr>
          <a:lstStyle/>
          <a:p>
            <a:r>
              <a:rPr lang="hu-HU" sz="3200" dirty="0"/>
              <a:t>Versenyképesebb erdőgazdálkodás (3) - csak vidéki térségben</a:t>
            </a:r>
          </a:p>
        </p:txBody>
      </p:sp>
    </p:spTree>
    <p:extLst>
      <p:ext uri="{BB962C8B-B14F-4D97-AF65-F5344CB8AC3E}">
        <p14:creationId xmlns:p14="http://schemas.microsoft.com/office/powerpoint/2010/main" val="1499599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5138" y="1162675"/>
            <a:ext cx="11775586" cy="5458371"/>
          </a:xfrm>
        </p:spPr>
        <p:txBody>
          <a:bodyPr>
            <a:normAutofit/>
          </a:bodyPr>
          <a:lstStyle/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endParaRPr lang="hu-HU" sz="29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RD43 -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Vidéki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infrastrukturális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fejlesztés</a:t>
            </a:r>
            <a:r>
              <a:rPr lang="hu-HU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ek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kistelepüléseken</a:t>
            </a:r>
            <a:r>
              <a:rPr lang="hu-H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hu-HU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hu-HU" sz="2400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egy </a:t>
            </a:r>
            <a:r>
              <a:rPr lang="hu-HU" sz="24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célterületénél ismét jogosult az erdőgazdálkodó is</a:t>
            </a:r>
          </a:p>
          <a:p>
            <a:pPr marL="0" indent="0"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hu-HU" sz="2400" b="1" u="sng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 célterület:</a:t>
            </a:r>
            <a:r>
              <a:rPr lang="hu-H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külterületi helyi közutak fejlesztése és fenntartása (kizárólag helyrajzi számmal ellátott, a támogatást igénylő tulajdonában, vagy vagyonkezelésében lévő utak);</a:t>
            </a:r>
          </a:p>
          <a:p>
            <a:pPr marL="0" indent="0"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hu-HU" sz="24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hu-HU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Beruházás jellegű beavatkozás: %-os támogatás intenzitás kerül meghatározásra.</a:t>
            </a:r>
          </a:p>
          <a:p>
            <a:pPr marL="0" indent="0"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hu-HU" sz="2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hu-H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Célszerű más érintettel kooperálni (pl. önkormányzat)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endParaRPr lang="hu-H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hu-HU" sz="3200" dirty="0"/>
          </a:p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endParaRPr lang="hu-HU" sz="1800" dirty="0"/>
          </a:p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endParaRPr lang="hu-H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15</a:t>
            </a:fld>
            <a:endParaRPr lang="hu-HU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54626" y="236954"/>
            <a:ext cx="11674822" cy="925721"/>
          </a:xfrm>
        </p:spPr>
        <p:txBody>
          <a:bodyPr>
            <a:noAutofit/>
          </a:bodyPr>
          <a:lstStyle/>
          <a:p>
            <a:r>
              <a:rPr lang="hu-HU" sz="3200" dirty="0"/>
              <a:t>Versenyképesebb erdőgazdálkodás (4) - csak vidéki térségben</a:t>
            </a:r>
          </a:p>
        </p:txBody>
      </p:sp>
    </p:spTree>
    <p:extLst>
      <p:ext uri="{BB962C8B-B14F-4D97-AF65-F5344CB8AC3E}">
        <p14:creationId xmlns:p14="http://schemas.microsoft.com/office/powerpoint/2010/main" val="2837895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5138" y="1162675"/>
            <a:ext cx="11775586" cy="5458371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RD51</a:t>
            </a:r>
            <a:r>
              <a:rPr lang="hu-HU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Vidékfejlesztési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együttműködés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térségi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aktív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hu-HU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és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ökoturisztikai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fejlesztésért</a:t>
            </a:r>
            <a:endParaRPr lang="hu-HU" sz="3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endParaRPr lang="hu-HU" sz="3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hu-HU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Legalább egy mezőgazdasági termelő vagy erdőgazdálkodó </a:t>
            </a:r>
            <a:r>
              <a:rPr lang="hu-HU" sz="3400" b="1" dirty="0">
                <a:solidFill>
                  <a:srgbClr val="EF8D4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és</a:t>
            </a:r>
            <a:r>
              <a:rPr lang="hu-HU" sz="3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legalább egy, turizmussal foglalkozó, helyi non-profit szervezet vagy helyben működő, turisztikai szolgáltatást nyújtó vállalkozás együttműködése</a:t>
            </a: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hu-HU" sz="3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Beruházás jellegű beavatkozás: %-os támogatás intenzitás kerül meghatározásra.</a:t>
            </a: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hu-HU" sz="3400" b="1" dirty="0">
                <a:solidFill>
                  <a:srgbClr val="EF8D4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Vegyes</a:t>
            </a:r>
            <a:r>
              <a:rPr lang="hu-HU" sz="3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3400" b="1" dirty="0">
                <a:solidFill>
                  <a:srgbClr val="EF8D4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jellegű</a:t>
            </a:r>
            <a:r>
              <a:rPr lang="hu-HU" sz="3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az együttműködési és járulékos költségek átalány támogatással, míg a beruházási elemre %-os támogatás intenzitás kerül meghatározásra.</a:t>
            </a: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endParaRPr lang="hu-H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endParaRPr lang="hu-HU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RD52</a:t>
            </a:r>
            <a:r>
              <a:rPr lang="hu-HU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Vidékfejlesztési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együttműködés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biomassza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alapú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gazdaság</a:t>
            </a:r>
            <a:r>
              <a:rPr lang="en-US" sz="3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fejlesztéséért</a:t>
            </a:r>
            <a:endParaRPr lang="hu-HU" sz="3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endParaRPr lang="hu-HU" sz="2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hu-HU" sz="3400" dirty="0">
                <a:solidFill>
                  <a:srgbClr val="FF0000"/>
                </a:solidFill>
              </a:rPr>
              <a:t>- Erdőgazdálkodó és közszolgáltató felhasználó tartós </a:t>
            </a:r>
            <a:r>
              <a:rPr lang="hu-HU" sz="3400" dirty="0"/>
              <a:t>együttműködése </a:t>
            </a: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hu-HU" sz="3400" dirty="0"/>
              <a:t>- 0.2  - 1 MW közötti lokális fűtőmű beruházásra </a:t>
            </a:r>
            <a:r>
              <a:rPr lang="hu-HU" sz="3400" dirty="0">
                <a:solidFill>
                  <a:srgbClr val="FF0000"/>
                </a:solidFill>
              </a:rPr>
              <a:t>és</a:t>
            </a:r>
            <a:r>
              <a:rPr lang="hu-HU" sz="3400" dirty="0"/>
              <a:t> min 10 éves üzemeltetési együttműködésre.</a:t>
            </a: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hu-HU" sz="3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hu-HU" sz="3400" b="1" dirty="0">
                <a:solidFill>
                  <a:srgbClr val="EF8D4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Vegyes</a:t>
            </a:r>
            <a:r>
              <a:rPr lang="hu-HU" sz="3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3400" b="1" dirty="0">
                <a:solidFill>
                  <a:srgbClr val="EF8D4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jellegű</a:t>
            </a:r>
            <a:r>
              <a:rPr lang="hu-HU" sz="3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az együttműködési és járulékos költségek átalány támogatással, míg a beruházási elemre %-os támogatás intenzitás kerül meghatározásra.</a:t>
            </a:r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endParaRPr lang="hu-HU" sz="3800" dirty="0"/>
          </a:p>
          <a:p>
            <a:pPr marL="0" indent="0" algn="just">
              <a:spcBef>
                <a:spcPts val="100"/>
              </a:spcBef>
              <a:spcAft>
                <a:spcPts val="100"/>
              </a:spcAft>
              <a:buNone/>
            </a:pPr>
            <a:endParaRPr lang="hu-HU" sz="3800" dirty="0"/>
          </a:p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endParaRPr lang="hu-HU" sz="1800" dirty="0"/>
          </a:p>
          <a:p>
            <a:pPr marL="0" indent="0">
              <a:spcBef>
                <a:spcPts val="100"/>
              </a:spcBef>
              <a:spcAft>
                <a:spcPts val="100"/>
              </a:spcAft>
              <a:buNone/>
            </a:pPr>
            <a:endParaRPr lang="hu-H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16</a:t>
            </a:fld>
            <a:endParaRPr lang="hu-HU" dirty="0"/>
          </a:p>
        </p:txBody>
      </p:sp>
      <p:sp>
        <p:nvSpPr>
          <p:cNvPr id="8" name="Cím 1"/>
          <p:cNvSpPr>
            <a:spLocks noGrp="1"/>
          </p:cNvSpPr>
          <p:nvPr>
            <p:ph type="title"/>
          </p:nvPr>
        </p:nvSpPr>
        <p:spPr>
          <a:xfrm>
            <a:off x="154626" y="236954"/>
            <a:ext cx="11674822" cy="1081452"/>
          </a:xfrm>
        </p:spPr>
        <p:txBody>
          <a:bodyPr>
            <a:noAutofit/>
          </a:bodyPr>
          <a:lstStyle/>
          <a:p>
            <a:r>
              <a:rPr lang="hu-HU" sz="3200" dirty="0"/>
              <a:t>Versenyképesebb erdőgazdálkodás (5) - csak vidéki térségben</a:t>
            </a:r>
          </a:p>
        </p:txBody>
      </p:sp>
    </p:spTree>
    <p:extLst>
      <p:ext uri="{BB962C8B-B14F-4D97-AF65-F5344CB8AC3E}">
        <p14:creationId xmlns:p14="http://schemas.microsoft.com/office/powerpoint/2010/main" val="2749459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Kép 5" descr="Túrázási könyvek a rockon közelről">
            <a:extLst>
              <a:ext uri="{FF2B5EF4-FFF2-40B4-BE49-F238E27FC236}">
                <a16:creationId xmlns:a16="http://schemas.microsoft.com/office/drawing/2014/main" id="{C5AD91DA-408A-352D-B485-D55E66FBB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8" r="1" b="10435"/>
          <a:stretch/>
        </p:blipFill>
        <p:spPr>
          <a:xfrm>
            <a:off x="196850" y="136525"/>
            <a:ext cx="11798300" cy="6512763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C2780D4E-B3B6-78BE-FA74-8180405D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0B9FB42-16BF-4E70-B928-54CDC108B7C4}" type="slidenum">
              <a:rPr lang="hu-HU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94E868C-45F6-AA07-7D2C-D9E7F90D7250}"/>
              </a:ext>
            </a:extLst>
          </p:cNvPr>
          <p:cNvSpPr txBox="1"/>
          <p:nvPr/>
        </p:nvSpPr>
        <p:spPr>
          <a:xfrm>
            <a:off x="7376160" y="4945194"/>
            <a:ext cx="4419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/>
              <a:t>          </a:t>
            </a:r>
            <a:r>
              <a:rPr lang="hu-HU" sz="6000" b="1" dirty="0">
                <a:solidFill>
                  <a:srgbClr val="FF0000"/>
                </a:solidFill>
              </a:rPr>
              <a:t>SZÜNET</a:t>
            </a:r>
            <a:r>
              <a:rPr lang="hu-HU" sz="48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9" name="Ábra 8" descr="Kávé egyszínű kitöltéssel">
            <a:extLst>
              <a:ext uri="{FF2B5EF4-FFF2-40B4-BE49-F238E27FC236}">
                <a16:creationId xmlns:a16="http://schemas.microsoft.com/office/drawing/2014/main" id="{D582B870-D3DE-1EFE-227A-28406FA12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7962" y="4066858"/>
            <a:ext cx="2119630" cy="22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99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55F9B05C-173F-8547-78C0-C6365918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18</a:t>
            </a:fld>
            <a:endParaRPr lang="hu-HU" dirty="0"/>
          </a:p>
        </p:txBody>
      </p:sp>
      <p:pic>
        <p:nvPicPr>
          <p:cNvPr id="4" name="Kép 3" descr="különböző színekkel rendelkező alakzatok 3D-leképezése">
            <a:extLst>
              <a:ext uri="{FF2B5EF4-FFF2-40B4-BE49-F238E27FC236}">
                <a16:creationId xmlns:a16="http://schemas.microsoft.com/office/drawing/2014/main" id="{323ACDDA-2DAB-E7A5-0E81-A383F9A42E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1C7500D6-9E05-E795-ADC3-FA83F96EFB8D}"/>
              </a:ext>
            </a:extLst>
          </p:cNvPr>
          <p:cNvSpPr txBox="1"/>
          <p:nvPr/>
        </p:nvSpPr>
        <p:spPr>
          <a:xfrm>
            <a:off x="1270000" y="406400"/>
            <a:ext cx="9733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>
                <a:solidFill>
                  <a:schemeClr val="accent6">
                    <a:lumMod val="75000"/>
                  </a:schemeClr>
                </a:solidFill>
              </a:rPr>
              <a:t>Meg  kell találni a jövő új egyensúlyát 		 </a:t>
            </a:r>
          </a:p>
          <a:p>
            <a:endParaRPr lang="hu-H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51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5576" y="160339"/>
            <a:ext cx="11774155" cy="11885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3600" dirty="0"/>
              <a:t>Tudásbővítés és tudásmegosztás (1)  </a:t>
            </a:r>
          </a:p>
        </p:txBody>
      </p:sp>
      <p:sp>
        <p:nvSpPr>
          <p:cNvPr id="4" name="AutoShape 2" descr="FAO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240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307975" y="1103367"/>
            <a:ext cx="11600491" cy="525298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Számok a Vidékfejlesztési Programból – és annak megvalósításából (30 md forint/2015)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M1</a:t>
            </a:r>
            <a:r>
              <a:rPr lang="hu-HU" sz="2400" dirty="0"/>
              <a:t>  Képzések, valamint szakmai tájékoztatók és felkészítések - </a:t>
            </a:r>
            <a:r>
              <a:rPr lang="hu-HU" sz="2400" u="sng" dirty="0"/>
              <a:t>kb. 16 md forint kerettel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Ebben 5E fókuszterületre (erdőgazdálkodás) rögzítve: 6,51%.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Vállalás: 2 500 fő képzése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M2</a:t>
            </a:r>
            <a:r>
              <a:rPr lang="hu-HU" sz="2400" dirty="0"/>
              <a:t> Támogatott szaktanácsadás: </a:t>
            </a:r>
            <a:r>
              <a:rPr lang="hu-HU" sz="2400" u="sng" dirty="0"/>
              <a:t>kb. 14 md forint kerettel (amiből sok átkerült tájékoztatásra)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Képzés-félék és támogatott szaktanácsadás együtt 5E fókuszterület /összes: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hu-HU" sz="2400" dirty="0"/>
              <a:t>Támogatási kérelmek szintjén: 16,17%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hu-HU" sz="2400" dirty="0"/>
              <a:t>Támogatott szolgáltatások szintjén: 5%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hu-HU" sz="2400" dirty="0"/>
              <a:t>Kifizetés (elvégzett szolgáltatás): 7,67 %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DE: a NAK által ellátott „tájékoztatási szolgáltatás” (kifizetve 5E-re 1,18 md forint) nélkül: 1,5% = </a:t>
            </a:r>
            <a:r>
              <a:rPr lang="hu-HU" sz="2400" dirty="0"/>
              <a:t>mindösszesen </a:t>
            </a:r>
            <a:r>
              <a:rPr lang="hu-HU" sz="2400" u="sng" dirty="0">
                <a:solidFill>
                  <a:srgbClr val="FF0000"/>
                </a:solidFill>
              </a:rPr>
              <a:t>70 125 955 </a:t>
            </a:r>
            <a:r>
              <a:rPr lang="hu-HU" sz="2400" dirty="0"/>
              <a:t>forint került eddig kifizetésre az erdőgazdálkodás okosság-szolgáltatásai érdekében (6 év alatt).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u-HU" sz="2400" dirty="0"/>
          </a:p>
        </p:txBody>
      </p:sp>
      <p:sp>
        <p:nvSpPr>
          <p:cNvPr id="8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344247" y="6356351"/>
            <a:ext cx="2743200" cy="365125"/>
          </a:xfrm>
        </p:spPr>
        <p:txBody>
          <a:bodyPr/>
          <a:lstStyle/>
          <a:p>
            <a:fld id="{A0B9FB42-16BF-4E70-B928-54CDC108B7C4}" type="slidenum">
              <a:rPr lang="hu-HU" sz="2000"/>
              <a:pPr/>
              <a:t>19</a:t>
            </a:fld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50681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931233" y="1403287"/>
            <a:ext cx="5910432" cy="2097295"/>
          </a:xfrm>
        </p:spPr>
        <p:txBody>
          <a:bodyPr anchor="b">
            <a:noAutofit/>
          </a:bodyPr>
          <a:lstStyle/>
          <a:p>
            <a:pPr>
              <a:spcBef>
                <a:spcPts val="1200"/>
              </a:spcBef>
            </a:pPr>
            <a:br>
              <a:rPr lang="hu-HU" sz="4400" b="1" dirty="0"/>
            </a:br>
            <a:br>
              <a:rPr lang="hu-HU" sz="4400" b="1" dirty="0"/>
            </a:br>
            <a:br>
              <a:rPr lang="hu-HU" sz="4400" b="1" dirty="0"/>
            </a:br>
            <a:r>
              <a:rPr lang="hu-HU" sz="4400" b="1" dirty="0"/>
              <a:t>Erdőgazdálkodás a KAP Stratégiai tervben </a:t>
            </a:r>
            <a:br>
              <a:rPr lang="hu-HU" sz="4400" b="1" dirty="0"/>
            </a:br>
            <a:r>
              <a:rPr lang="hu-HU" sz="4400" b="1" dirty="0"/>
              <a:t>(2023 – 2027)</a:t>
            </a:r>
            <a:endParaRPr lang="hu-HU" sz="3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605587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l="-12986" t="-8860" r="-12986" b="-88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0" y="6538912"/>
            <a:ext cx="12127992" cy="253024"/>
            <a:chOff x="0" y="6517274"/>
            <a:chExt cx="8924925" cy="251954"/>
          </a:xfrm>
        </p:grpSpPr>
        <p:cxnSp>
          <p:nvCxnSpPr>
            <p:cNvPr id="11" name="Egyenes összekötő 10"/>
            <p:cNvCxnSpPr/>
            <p:nvPr/>
          </p:nvCxnSpPr>
          <p:spPr>
            <a:xfrm flipV="1">
              <a:off x="0" y="6517274"/>
              <a:ext cx="7516368" cy="2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E05344"/>
                  </a:gs>
                  <a:gs pos="56000">
                    <a:srgbClr val="E05344"/>
                  </a:gs>
                  <a:gs pos="82000">
                    <a:srgbClr val="F97376"/>
                  </a:gs>
                  <a:gs pos="99000">
                    <a:srgbClr val="F97376"/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11"/>
            <p:cNvCxnSpPr/>
            <p:nvPr/>
          </p:nvCxnSpPr>
          <p:spPr>
            <a:xfrm>
              <a:off x="0" y="6769228"/>
              <a:ext cx="8924925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7BB849"/>
                  </a:gs>
                  <a:gs pos="74000">
                    <a:schemeClr val="accent6">
                      <a:lumMod val="45000"/>
                      <a:lumOff val="55000"/>
                    </a:schemeClr>
                  </a:gs>
                  <a:gs pos="83000">
                    <a:schemeClr val="accent6">
                      <a:lumMod val="45000"/>
                      <a:lumOff val="55000"/>
                    </a:schemeClr>
                  </a:gs>
                  <a:gs pos="100000">
                    <a:schemeClr val="accent6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12"/>
            <p:cNvCxnSpPr/>
            <p:nvPr/>
          </p:nvCxnSpPr>
          <p:spPr>
            <a:xfrm flipV="1">
              <a:off x="0" y="6634107"/>
              <a:ext cx="8277225" cy="18288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rgbClr val="AAB0B0"/>
                  </a:gs>
                  <a:gs pos="69000">
                    <a:schemeClr val="bg2">
                      <a:lumMod val="90000"/>
                    </a:schemeClr>
                  </a:gs>
                  <a:gs pos="100000">
                    <a:schemeClr val="bg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églalap 2"/>
          <p:cNvSpPr/>
          <p:nvPr/>
        </p:nvSpPr>
        <p:spPr>
          <a:xfrm>
            <a:off x="5070141" y="4069041"/>
            <a:ext cx="7057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hu-HU" sz="2400" dirty="0"/>
              <a:t>Agrárminisztérium</a:t>
            </a:r>
          </a:p>
        </p:txBody>
      </p:sp>
    </p:spTree>
    <p:extLst>
      <p:ext uri="{BB962C8B-B14F-4D97-AF65-F5344CB8AC3E}">
        <p14:creationId xmlns:p14="http://schemas.microsoft.com/office/powerpoint/2010/main" val="1256615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5576" y="160339"/>
            <a:ext cx="11774155" cy="11885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3600" dirty="0"/>
              <a:t>Tudásbővítés és tudásmegosztás (1) - AKIS</a:t>
            </a:r>
          </a:p>
        </p:txBody>
      </p:sp>
      <p:sp>
        <p:nvSpPr>
          <p:cNvPr id="4" name="AutoShape 2" descr="FAO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240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262269" y="975360"/>
            <a:ext cx="11646197" cy="54965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Mi az </a:t>
            </a:r>
            <a:r>
              <a:rPr lang="hu-HU" sz="2400" b="1" dirty="0">
                <a:solidFill>
                  <a:srgbClr val="FF0000"/>
                </a:solidFill>
              </a:rPr>
              <a:t>AKIS</a:t>
            </a:r>
            <a:r>
              <a:rPr lang="hu-HU" sz="2400" b="1" dirty="0"/>
              <a:t>? 	</a:t>
            </a:r>
            <a:r>
              <a:rPr lang="hu-HU" sz="2400" b="1" dirty="0" err="1">
                <a:solidFill>
                  <a:srgbClr val="FF0000"/>
                </a:solidFill>
              </a:rPr>
              <a:t>A</a:t>
            </a:r>
            <a:r>
              <a:rPr lang="hu-HU" sz="2400" dirty="0" err="1"/>
              <a:t>gricultural</a:t>
            </a:r>
            <a:r>
              <a:rPr lang="hu-HU" sz="2400" dirty="0"/>
              <a:t> </a:t>
            </a:r>
            <a:r>
              <a:rPr lang="hu-HU" sz="2400" b="1" dirty="0" err="1">
                <a:solidFill>
                  <a:srgbClr val="FF0000"/>
                </a:solidFill>
              </a:rPr>
              <a:t>K</a:t>
            </a:r>
            <a:r>
              <a:rPr lang="hu-HU" sz="2400" dirty="0" err="1"/>
              <a:t>nowledge</a:t>
            </a:r>
            <a:r>
              <a:rPr lang="hu-HU" sz="2400" dirty="0"/>
              <a:t> and </a:t>
            </a:r>
            <a:r>
              <a:rPr lang="hu-HU" sz="2400" b="1" dirty="0" err="1">
                <a:solidFill>
                  <a:srgbClr val="FF0000"/>
                </a:solidFill>
              </a:rPr>
              <a:t>I</a:t>
            </a:r>
            <a:r>
              <a:rPr lang="hu-HU" sz="2400" dirty="0" err="1"/>
              <a:t>nnovation</a:t>
            </a:r>
            <a:r>
              <a:rPr lang="hu-HU" sz="2400" dirty="0"/>
              <a:t> </a:t>
            </a:r>
            <a:r>
              <a:rPr lang="hu-HU" sz="2400" b="1" dirty="0">
                <a:solidFill>
                  <a:srgbClr val="FF0000"/>
                </a:solidFill>
              </a:rPr>
              <a:t>S</a:t>
            </a:r>
            <a:r>
              <a:rPr lang="hu-HU" sz="2400" dirty="0"/>
              <a:t>ystem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= Agrár Tudás és Innovációs Hálózat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EU (KAP) elvárás, hogy a tudás-bővítés és főleg a tudás-átadás egységes, minőségi és strukturált rendszert alkosson, az AM pedig elkötelezett ebben.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Egységes működési, minőségbiztosítási és segítő keretrendszer kerül bevezetése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hu-HU" sz="2200" dirty="0"/>
              <a:t>Az Agrárminisztériumban: AKIS Koordinációs Egység jön létre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hu-HU" sz="2200" dirty="0"/>
              <a:t>A NAK-ban Széchenyi Akkreditációs Központ alakul (releváns: RD 58 és RD 59 esetében)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hu-HU" sz="2200" dirty="0"/>
              <a:t>Egységes, informatikai alapú nyilvántartás fogja kezelni a támogatott szolgáltatásokat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hu-HU" sz="2200" dirty="0"/>
              <a:t>Továbbá a tudás- és információs hálózatok erősítése érdekében Támogató Egységek (TE)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200" dirty="0"/>
              <a:t>	- Zöld TE: NAK-ban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200" dirty="0"/>
              <a:t>	- Innovációs és digitalizációs TE: AKI-ban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Képzés? - jól képzett erdőmérnök megtanulta, tudja, ami a munkájához szükséges ……  	 		Erdőgazdálkodó a szénkvóta kereskedelemben - 2030?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u-HU" sz="2400" dirty="0"/>
          </a:p>
        </p:txBody>
      </p:sp>
      <p:sp>
        <p:nvSpPr>
          <p:cNvPr id="8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344247" y="6356351"/>
            <a:ext cx="2743200" cy="365125"/>
          </a:xfrm>
        </p:spPr>
        <p:txBody>
          <a:bodyPr/>
          <a:lstStyle/>
          <a:p>
            <a:fld id="{A0B9FB42-16BF-4E70-B928-54CDC108B7C4}" type="slidenum">
              <a:rPr lang="hu-HU" sz="2000"/>
              <a:pPr/>
              <a:t>20</a:t>
            </a:fld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35362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5576" y="160339"/>
            <a:ext cx="11774155" cy="11885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3600" dirty="0"/>
              <a:t>Tudásbővítés és tudásmegosztás (2) - AKIS</a:t>
            </a:r>
          </a:p>
        </p:txBody>
      </p:sp>
      <p:sp>
        <p:nvSpPr>
          <p:cNvPr id="4" name="AutoShape 2" descr="FAO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sz="240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307975" y="1103367"/>
            <a:ext cx="11600491" cy="525298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Lássuk, miből főzzünk!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>
                <a:solidFill>
                  <a:srgbClr val="EF8D4B"/>
                </a:solidFill>
              </a:rPr>
              <a:t>Régi/ÚJ Eszközök: RD 58, RD59, RD60, RD61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u-HU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RD58: Szakmai továbbképzések </a:t>
            </a:r>
            <a:r>
              <a:rPr lang="hu-HU" sz="2400" dirty="0"/>
              <a:t>(CSAK felnőttképzési formában) – </a:t>
            </a:r>
            <a:r>
              <a:rPr lang="hu-HU" sz="2400" b="1" dirty="0"/>
              <a:t>kb. 5 milliárd Ft keret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4 féle: kötelező, egyéb szakmai, hatósági képzés, végzettséget adó képzés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>
                <a:solidFill>
                  <a:srgbClr val="EF8D4B"/>
                </a:solidFill>
              </a:rPr>
              <a:t>SZAK előzetes akkreditációt végez a képző szervezet és képzési programja tekintetében is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u-HU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RD59: Szaktanácsadás – kb. 25 milliárd Ft keret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- </a:t>
            </a:r>
            <a:r>
              <a:rPr lang="hu-HU" sz="2400" b="1" dirty="0">
                <a:solidFill>
                  <a:srgbClr val="FF0000"/>
                </a:solidFill>
              </a:rPr>
              <a:t>A szaktanácsadó megy az ügyfélhez, konkrét gazdálkodási témában nyújt segítséget.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- A támogatható (első sorban KAP-specifikus + a legfontosabb EU politikákhoz kapcsoló témák) szaktanácsadási témákat ki kell alakítani, képzést és továbbképzést kialakítani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>
                <a:solidFill>
                  <a:srgbClr val="EF8D4B"/>
                </a:solidFill>
              </a:rPr>
              <a:t>SZAK előzetes akkreditációt végez a potenciális szolgáltató szervezet tekintetében is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u-HU" sz="2400" dirty="0"/>
          </a:p>
        </p:txBody>
      </p:sp>
      <p:sp>
        <p:nvSpPr>
          <p:cNvPr id="8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344247" y="6356351"/>
            <a:ext cx="2743200" cy="365125"/>
          </a:xfrm>
        </p:spPr>
        <p:txBody>
          <a:bodyPr/>
          <a:lstStyle/>
          <a:p>
            <a:fld id="{A0B9FB42-16BF-4E70-B928-54CDC108B7C4}" type="slidenum">
              <a:rPr lang="hu-HU" sz="2000"/>
              <a:pPr/>
              <a:t>21</a:t>
            </a:fld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4119081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5575" y="160338"/>
            <a:ext cx="11450968" cy="11885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3600" dirty="0"/>
              <a:t>Tudásbővítés és tudásmegosztás (3) - AKIS</a:t>
            </a:r>
          </a:p>
        </p:txBody>
      </p:sp>
      <p:sp>
        <p:nvSpPr>
          <p:cNvPr id="4" name="AutoShape 2" descr="F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341745" y="1068536"/>
            <a:ext cx="11745702" cy="540572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RD 60: Tájékoztatási szolgáltatás (NAK falugazdász hálózat) – 50-55 md forint keret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Falugazdász: a NAK alkalmazásában áll teljes munkaidőben. Feladata általános tájékoztatás nyújtása (személyes, e-mail, telefon).  </a:t>
            </a:r>
            <a:r>
              <a:rPr lang="hu-HU" sz="2400" b="1" dirty="0"/>
              <a:t>ELSŐ SORBAN a KAP eredményes igénybe vételéhez szükséges, általános információt nyújt</a:t>
            </a:r>
            <a:r>
              <a:rPr lang="hu-HU" sz="2400" b="1" dirty="0">
                <a:solidFill>
                  <a:srgbClr val="FF0000"/>
                </a:solidFill>
              </a:rPr>
              <a:t>: az ügyfél megy az információért.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="1" dirty="0">
                <a:solidFill>
                  <a:srgbClr val="EF8D4B"/>
                </a:solidFill>
              </a:rPr>
              <a:t>ÚJ: lesznek faluerdészek is – tárgyalások folyamatban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u-HU" sz="2400" b="1" dirty="0">
                <a:solidFill>
                  <a:srgbClr val="EF8D4B"/>
                </a:solidFill>
              </a:rPr>
              <a:t>nem szakirányító!!!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u-HU" sz="2400" b="1" dirty="0">
                <a:solidFill>
                  <a:srgbClr val="EF8D4B"/>
                </a:solidFill>
              </a:rPr>
              <a:t>nem szaktanácsadó!!!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Miért van szükség a faluerdészekre?	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u-HU" sz="2400" dirty="0"/>
              <a:t>Gazdálkodó nélküli erdőtulajdonosok részére is szükséges alapvető információk nyújtása,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u-HU" sz="2400" dirty="0"/>
              <a:t> Erdészeti hatóságok, szaktanácsdók és szakirányítók tehermentesítése alapkérdésekben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u-HU" sz="2400" b="1" dirty="0">
                <a:solidFill>
                  <a:srgbClr val="FF0000"/>
                </a:solidFill>
              </a:rPr>
              <a:t>Tapasztalat: VP-s hibaráta sokszoros az erdős jogcímeken = FÖLTARTJA A SORT!!!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dirty="0"/>
              <a:t>ha nem volt segítsége, azért baj,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dirty="0"/>
              <a:t>ha volt segítsége, azért baj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 </a:t>
            </a:r>
          </a:p>
        </p:txBody>
      </p:sp>
      <p:sp>
        <p:nvSpPr>
          <p:cNvPr id="7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344247" y="6356350"/>
            <a:ext cx="2743200" cy="365125"/>
          </a:xfrm>
        </p:spPr>
        <p:txBody>
          <a:bodyPr/>
          <a:lstStyle/>
          <a:p>
            <a:fld id="{A0B9FB42-16BF-4E70-B928-54CDC108B7C4}" type="slidenum">
              <a:rPr lang="hu-HU" sz="2000" smtClean="0"/>
              <a:pPr/>
              <a:t>22</a:t>
            </a:fld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237497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5575" y="160338"/>
            <a:ext cx="11450968" cy="11885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3600" dirty="0"/>
              <a:t>Tudásbővítés és tudásmegosztás (4) - AKIS</a:t>
            </a:r>
          </a:p>
        </p:txBody>
      </p:sp>
      <p:sp>
        <p:nvSpPr>
          <p:cNvPr id="4" name="AutoShape 2" descr="FA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341745" y="1068536"/>
            <a:ext cx="11745702" cy="540572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b="1" dirty="0"/>
              <a:t>RD61: Agrár-innovációs együttműködések (EIP) – kb. 14 md forint keret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b="1" dirty="0"/>
              <a:t>A KAP-támogatással megvalósuló KFI-k célja a gazdálkodók számára közvetlenül hasznosítható újdonságok együttes alkalmazása. De: nem innováció, ami „piacon már kapható”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dirty="0"/>
              <a:t>1) Ágazati jelentőségű témák (KAP Stratégiában nevesítettek). Ezek között 2 erdős: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dirty="0"/>
              <a:t>		- </a:t>
            </a:r>
            <a:r>
              <a:rPr lang="hu-HU" sz="2000" b="1" dirty="0">
                <a:solidFill>
                  <a:srgbClr val="EF8D4B"/>
                </a:solidFill>
              </a:rPr>
              <a:t>Országos (egységes) vadhatás-monitoring rendszer kialakítása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b="1" dirty="0">
                <a:solidFill>
                  <a:srgbClr val="EF8D4B"/>
                </a:solidFill>
              </a:rPr>
              <a:t>		- Országos (egységes) látogató-monitoring rendszer kialakítása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dirty="0"/>
              <a:t>2) Alulról jövő kezdeményezések (célérték: kb. 60 db pályázat)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u="sng" dirty="0"/>
              <a:t>Nem támogatható</a:t>
            </a:r>
            <a:r>
              <a:rPr lang="hu-HU" sz="2000" dirty="0"/>
              <a:t>: (felfedező) alapkutatás, OCS csak kutatók részvételével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b="1" dirty="0">
                <a:solidFill>
                  <a:srgbClr val="FF0000"/>
                </a:solidFill>
              </a:rPr>
              <a:t>Jelentős újdonságok és egyszerűsítések lesznek a lebonyolításban is: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dirty="0"/>
              <a:t>- A pályázást előkészítő mentorálás előzi meg (AKI, mint Innovációs és Digitalizációs Támogató Egység)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dirty="0"/>
              <a:t>- Egy projekten belül többféle elszámolás is lehetséges lesz: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	- </a:t>
            </a:r>
            <a:r>
              <a:rPr lang="hu-HU" sz="2000" dirty="0"/>
              <a:t>közvetett költségek %-os átalány és napidíj-átalány formában (mint a </a:t>
            </a:r>
            <a:r>
              <a:rPr lang="hu-HU" sz="2000" dirty="0" err="1"/>
              <a:t>Horizon</a:t>
            </a:r>
            <a:r>
              <a:rPr lang="hu-HU" sz="2000" dirty="0"/>
              <a:t> EU)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dirty="0"/>
              <a:t>	- beruházási elemek tényleges költség alapon („számlás”)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000" dirty="0"/>
              <a:t>	- kis léptékű beruházási tartalmú projektek esetében „minden egyben” elszámolás is lehetséges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 </a:t>
            </a:r>
          </a:p>
        </p:txBody>
      </p:sp>
      <p:sp>
        <p:nvSpPr>
          <p:cNvPr id="7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344247" y="6356350"/>
            <a:ext cx="2743200" cy="365125"/>
          </a:xfrm>
        </p:spPr>
        <p:txBody>
          <a:bodyPr/>
          <a:lstStyle/>
          <a:p>
            <a:fld id="{A0B9FB42-16BF-4E70-B928-54CDC108B7C4}" type="slidenum">
              <a:rPr lang="hu-HU" sz="2000" smtClean="0"/>
              <a:pPr/>
              <a:t>23</a:t>
            </a:fld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598849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Kép 3" descr="Napsütötte zöld levelek napsütötte napon">
            <a:extLst>
              <a:ext uri="{FF2B5EF4-FFF2-40B4-BE49-F238E27FC236}">
                <a16:creationId xmlns:a16="http://schemas.microsoft.com/office/drawing/2014/main" id="{074A0870-BF63-DD2F-BD21-A5602AEEA6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39F2EF3-4760-6650-D8AD-A69574C6E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0B9FB42-16BF-4E70-B928-54CDC108B7C4}" type="slidenum">
              <a:rPr lang="hu-HU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24</a:t>
            </a:fld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90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369455" y="1040033"/>
            <a:ext cx="11637818" cy="57421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b="1" dirty="0"/>
              <a:t>RD 38 – Erdősítés és fásítás beruházás (+ RD 39: ápolás és jövedelem pótlás)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hu-HU" sz="2000" b="1" dirty="0">
                <a:solidFill>
                  <a:srgbClr val="FF0000"/>
                </a:solidFill>
              </a:rPr>
              <a:t>Nem támogatható</a:t>
            </a:r>
            <a:r>
              <a:rPr lang="hu-HU" sz="2000" dirty="0"/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intenzíven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terjedő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fafajjal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erdő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fásítás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illetve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fás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szárú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növényekből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álló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külön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jogszabály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szerint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létesített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ültetvény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telepítése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természetes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erdő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vagy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természetszerű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erdő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természetességi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állapotú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erdő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száz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méteres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körzetében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valamint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bármely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védett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vagy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Natura 2000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természeti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terület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területén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és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annak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száz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méteres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körzetében</a:t>
            </a:r>
            <a:endParaRPr lang="hu-HU" sz="2000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>
                <a:solidFill>
                  <a:schemeClr val="accent4">
                    <a:lumMod val="75000"/>
                  </a:schemeClr>
                </a:solidFill>
              </a:rPr>
              <a:t>Elegyesség két fokozatban </a:t>
            </a:r>
            <a:r>
              <a:rPr lang="hu-HU" sz="2000" dirty="0"/>
              <a:t>lesz támogatható, </a:t>
            </a:r>
            <a:r>
              <a:rPr lang="hu-HU" sz="2000" b="1" dirty="0">
                <a:solidFill>
                  <a:srgbClr val="FF0000"/>
                </a:solidFill>
              </a:rPr>
              <a:t>és csak egymásra épülve</a:t>
            </a:r>
            <a:r>
              <a:rPr lang="hu-HU" sz="2000" dirty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u-HU" sz="2000" dirty="0"/>
              <a:t>Legalább 10% elegyesség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u-HU" sz="2000" dirty="0"/>
              <a:t>Rita elegyfajok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rgbClr val="FF0000"/>
                </a:solidFill>
              </a:rPr>
              <a:t>Kiválasztási kritériumok kötelező alkalmazása </a:t>
            </a:r>
            <a:r>
              <a:rPr lang="hu-HU" sz="2000" dirty="0"/>
              <a:t>(</a:t>
            </a:r>
            <a:r>
              <a:rPr lang="hu-HU" sz="2000" dirty="0">
                <a:solidFill>
                  <a:schemeClr val="accent4">
                    <a:lumMod val="75000"/>
                  </a:schemeClr>
                </a:solidFill>
              </a:rPr>
              <a:t>mivel termelő beruházás!)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/>
              <a:t>Termőhelyi alkalmasság alátámasztásához kötelező a </a:t>
            </a:r>
            <a:r>
              <a:rPr lang="hu-HU" sz="2000" dirty="0" err="1">
                <a:solidFill>
                  <a:schemeClr val="accent4">
                    <a:lumMod val="75000"/>
                  </a:schemeClr>
                </a:solidFill>
              </a:rPr>
              <a:t>SiteViewer</a:t>
            </a:r>
            <a:r>
              <a:rPr lang="hu-HU" sz="2000" dirty="0"/>
              <a:t> döntéstámogató eszköz alkalmazása.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/>
              <a:t>Ennek díja lesz, ami beépítésre került a támogatási egységárba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dirty="0"/>
              <a:t>Célérték: 20 000 ha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9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b="1" dirty="0"/>
              <a:t>RD 39 – Erdősítés ápolása és jövedelempótló támogatás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Új: a jövedelempótló időszak (ismét): </a:t>
            </a:r>
            <a:r>
              <a:rPr lang="hu-HU" sz="2400" dirty="0">
                <a:solidFill>
                  <a:schemeClr val="accent4">
                    <a:lumMod val="75000"/>
                  </a:schemeClr>
                </a:solidFill>
              </a:rPr>
              <a:t>5 – 8 – 12 év </a:t>
            </a:r>
            <a:r>
              <a:rPr lang="hu-HU" sz="2400" dirty="0"/>
              <a:t>(vagy különböző összeg lett volna)</a:t>
            </a: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55575" y="23309"/>
            <a:ext cx="11774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3600" dirty="0"/>
              <a:t> Több erdő </a:t>
            </a:r>
          </a:p>
        </p:txBody>
      </p:sp>
    </p:spTree>
    <p:extLst>
      <p:ext uri="{BB962C8B-B14F-4D97-AF65-F5344CB8AC3E}">
        <p14:creationId xmlns:p14="http://schemas.microsoft.com/office/powerpoint/2010/main" val="125967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138"/>
    </mc:Choice>
    <mc:Fallback xmlns="">
      <p:transition spd="slow" advClick="0" advTm="5513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369455" y="1040033"/>
            <a:ext cx="11637818" cy="57421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b="1" dirty="0"/>
              <a:t>RD 38 – Erdősítés és fásítás beruházás (+ RD 39: ápolás és jövedelem pótlás)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dirty="0"/>
              <a:t>- továbbra is egyben fogja kezelni a végrehajtás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b="1" dirty="0">
                <a:solidFill>
                  <a:schemeClr val="accent4">
                    <a:lumMod val="75000"/>
                  </a:schemeClr>
                </a:solidFill>
              </a:rPr>
              <a:t>ÚJDONSÁGOK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hu-HU" sz="2000" b="1" dirty="0">
                <a:solidFill>
                  <a:srgbClr val="FF0000"/>
                </a:solidFill>
              </a:rPr>
              <a:t>Nem támogatható</a:t>
            </a:r>
            <a:r>
              <a:rPr lang="hu-HU" sz="2000" dirty="0"/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intenzíven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terjedő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fafajjal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erdő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fásítás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illetve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fás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szárú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növényekből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álló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külön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jogszabály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szerint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létesített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ültetvény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telepítése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természetes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erdő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vagy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természetszerű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erdő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természetességi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állapotú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erdő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száz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méteres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körzetében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valamint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bármely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védett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vagy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Natura 2000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természeti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terület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területén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és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annak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száz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méteres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körzetében</a:t>
            </a:r>
            <a:endParaRPr lang="hu-HU" sz="2000" b="1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000" dirty="0">
              <a:solidFill>
                <a:schemeClr val="accent4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chemeClr val="accent4">
                    <a:lumMod val="75000"/>
                  </a:schemeClr>
                </a:solidFill>
              </a:rPr>
              <a:t>Elegyesség két fokozatban </a:t>
            </a:r>
            <a:r>
              <a:rPr lang="hu-HU" sz="2000" dirty="0"/>
              <a:t>lesz támogatható, </a:t>
            </a:r>
            <a:r>
              <a:rPr lang="hu-HU" sz="2000" b="1" dirty="0">
                <a:solidFill>
                  <a:srgbClr val="FF0000"/>
                </a:solidFill>
              </a:rPr>
              <a:t>és csak egymásra épülve</a:t>
            </a:r>
            <a:r>
              <a:rPr lang="hu-HU" sz="2000" dirty="0"/>
              <a:t>: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u-HU" sz="2000" dirty="0"/>
              <a:t>legalább 10% elegyesség,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hu-HU" sz="2000" dirty="0"/>
              <a:t>ritka elegy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rgbClr val="FF0000"/>
                </a:solidFill>
              </a:rPr>
              <a:t>Kiválasztási kritériumok kötelező alkalmazása </a:t>
            </a:r>
            <a:r>
              <a:rPr lang="hu-HU" sz="2000" b="1" dirty="0"/>
              <a:t>(</a:t>
            </a:r>
            <a:r>
              <a:rPr lang="hu-HU" sz="2000" b="1" dirty="0">
                <a:solidFill>
                  <a:schemeClr val="accent4">
                    <a:lumMod val="75000"/>
                  </a:schemeClr>
                </a:solidFill>
              </a:rPr>
              <a:t>mivel termelő beruházás!) - nem fog minden nyerni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b="1" dirty="0">
                <a:solidFill>
                  <a:srgbClr val="FF0000"/>
                </a:solidFill>
              </a:rPr>
              <a:t>Termőhelyi alkalmasság </a:t>
            </a:r>
            <a:r>
              <a:rPr lang="hu-HU" sz="2000" dirty="0"/>
              <a:t>alátámasztásához kötelező a </a:t>
            </a:r>
            <a:r>
              <a:rPr lang="hu-HU" sz="2000" dirty="0" err="1">
                <a:solidFill>
                  <a:schemeClr val="accent4">
                    <a:lumMod val="75000"/>
                  </a:schemeClr>
                </a:solidFill>
              </a:rPr>
              <a:t>SiteViewer</a:t>
            </a:r>
            <a:r>
              <a:rPr lang="hu-HU" sz="2000" dirty="0"/>
              <a:t> döntéstámogató eszköz alkalmazása.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="1" dirty="0"/>
              <a:t>RD39-ben</a:t>
            </a:r>
            <a:r>
              <a:rPr lang="hu-HU" sz="2400" dirty="0"/>
              <a:t> a jövedelempótlás azonos összegű marad, de (visszaáll) </a:t>
            </a:r>
            <a:r>
              <a:rPr lang="hu-HU" sz="2400" u="sng" dirty="0"/>
              <a:t>különböző évszámmal</a:t>
            </a: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55575" y="23309"/>
            <a:ext cx="11774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3600" dirty="0"/>
              <a:t> Több erdő (1)</a:t>
            </a:r>
          </a:p>
        </p:txBody>
      </p:sp>
    </p:spTree>
    <p:extLst>
      <p:ext uri="{BB962C8B-B14F-4D97-AF65-F5344CB8AC3E}">
        <p14:creationId xmlns:p14="http://schemas.microsoft.com/office/powerpoint/2010/main" val="198382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138"/>
    </mc:Choice>
    <mc:Fallback xmlns="">
      <p:transition spd="slow" advClick="0" advTm="5513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355600" y="1021491"/>
            <a:ext cx="11651673" cy="5760667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="1" u="sng" dirty="0"/>
              <a:t>Nézzünk egy kicsit a számok mögé</a:t>
            </a:r>
            <a:r>
              <a:rPr lang="hu-HU" sz="2400" dirty="0"/>
              <a:t>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dirty="0"/>
              <a:t> </a:t>
            </a:r>
            <a:r>
              <a:rPr lang="hu-HU" sz="2200" dirty="0"/>
              <a:t>VP forrásterv erdőtelepítésre: 24,24 md forint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/>
              <a:t>Tervszám: 25 000 hektár (2023. dec. 31-ig elérendő)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/>
              <a:t>Tényszám: beadva: 48 000 ha, támogatva: 40 000 ha (eddig kifizetve: 14 000 ha)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/>
              <a:t>– nem volt rangsorolás, minden jogosult területre és az igényelt állományra megkapta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200" dirty="0"/>
              <a:t>Következménye: támogatási döntéssel lekötve a mai napon (determinációval): 285 </a:t>
            </a:r>
            <a:r>
              <a:rPr lang="hu-HU" sz="2200" dirty="0" err="1"/>
              <a:t>mdFt</a:t>
            </a:r>
            <a:endParaRPr lang="hu-HU" sz="2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200" b="1" dirty="0"/>
              <a:t>KAP terv (2023 - 2027): 146 </a:t>
            </a:r>
            <a:r>
              <a:rPr lang="hu-HU" sz="2200" b="1" dirty="0" err="1"/>
              <a:t>mdFt</a:t>
            </a:r>
            <a:endParaRPr lang="hu-HU" sz="22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="1" dirty="0"/>
              <a:t>Mennyi az annyi, miért annyi?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/>
              <a:t>Az egységköltség támogatás csak hiteles és független kalkuláció alapján állhat. Az ERTI a 2018-2021. évi adatokból (KSH, AKI, ERTI) tudott dolgozni: </a:t>
            </a:r>
            <a:r>
              <a:rPr lang="hu-HU" sz="2200" u="sng" dirty="0"/>
              <a:t>FORINTBAN felemerülő költségekből és bevételekből</a:t>
            </a:r>
            <a:r>
              <a:rPr lang="hu-HU" sz="2200" dirty="0"/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/>
              <a:t>A kalkuláció a tényleges 2022. évi adatok alapján később felülvizsgálható lesz.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200" dirty="0"/>
              <a:t>Pl.: AKI tesztüzemi adatbázis alapján: 1 ha szántó átlagos éves </a:t>
            </a:r>
            <a:r>
              <a:rPr lang="hu-HU" sz="2200" u="sng" dirty="0"/>
              <a:t>jövedelme</a:t>
            </a:r>
            <a:r>
              <a:rPr lang="hu-HU" sz="2200" dirty="0"/>
              <a:t>: </a:t>
            </a:r>
            <a:r>
              <a:rPr lang="hu-HU" sz="2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193 643 Ft (kb. 400 euro)</a:t>
            </a:r>
            <a:endParaRPr lang="hu-HU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2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400" b="1" dirty="0"/>
              <a:t>Mennyit ér az annyi  - példa: </a:t>
            </a:r>
            <a:r>
              <a:rPr lang="hu-HU" sz="2400" dirty="0"/>
              <a:t>1 ha tölgy-bükk telepítési egységköltsége: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2000" dirty="0"/>
              <a:t>2015: 2103 euro = </a:t>
            </a:r>
            <a:r>
              <a:rPr lang="hu-HU" sz="2000" b="1" dirty="0"/>
              <a:t>651 930</a:t>
            </a:r>
            <a:r>
              <a:rPr lang="hu-HU" sz="2000" dirty="0"/>
              <a:t>Ft        2020: 2744 euro = </a:t>
            </a:r>
            <a:r>
              <a:rPr lang="hu-HU" sz="2000" b="1" dirty="0"/>
              <a:t>960 440 </a:t>
            </a:r>
            <a:r>
              <a:rPr lang="hu-HU" sz="2000" dirty="0"/>
              <a:t>F           2022 nov.: 2744 euro = </a:t>
            </a:r>
            <a:r>
              <a:rPr lang="hu-HU" sz="2000" b="1" dirty="0"/>
              <a:t>1 125 040 </a:t>
            </a:r>
            <a:r>
              <a:rPr lang="hu-HU" sz="2000" dirty="0"/>
              <a:t>Ft (+72%)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hu-HU" dirty="0"/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55575" y="23309"/>
            <a:ext cx="11774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z="3600" dirty="0"/>
              <a:t> Több erdő (2)</a:t>
            </a:r>
          </a:p>
        </p:txBody>
      </p:sp>
    </p:spTree>
    <p:extLst>
      <p:ext uri="{BB962C8B-B14F-4D97-AF65-F5344CB8AC3E}">
        <p14:creationId xmlns:p14="http://schemas.microsoft.com/office/powerpoint/2010/main" val="144095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138"/>
    </mc:Choice>
    <mc:Fallback xmlns="">
      <p:transition spd="slow" advClick="0" advTm="5513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693"/>
          </a:xfrm>
        </p:spPr>
        <p:txBody>
          <a:bodyPr>
            <a:normAutofit/>
          </a:bodyPr>
          <a:lstStyle/>
          <a:p>
            <a:r>
              <a:rPr lang="hu-HU" sz="3200" dirty="0"/>
              <a:t>      </a:t>
            </a:r>
            <a:r>
              <a:rPr lang="en-US" sz="3200" dirty="0" err="1"/>
              <a:t>Környezeti</a:t>
            </a:r>
            <a:r>
              <a:rPr lang="en-US" sz="3200" dirty="0"/>
              <a:t> </a:t>
            </a:r>
            <a:r>
              <a:rPr lang="en-US" sz="3200" dirty="0" err="1"/>
              <a:t>vagy</a:t>
            </a:r>
            <a:r>
              <a:rPr lang="en-US" sz="3200" dirty="0"/>
              <a:t> </a:t>
            </a:r>
            <a:r>
              <a:rPr lang="en-US" sz="3200" dirty="0" err="1"/>
              <a:t>klímavédelmi</a:t>
            </a:r>
            <a:r>
              <a:rPr lang="en-US" sz="3200" dirty="0"/>
              <a:t> </a:t>
            </a:r>
            <a:r>
              <a:rPr lang="en-US" sz="3200" dirty="0" err="1"/>
              <a:t>célú</a:t>
            </a:r>
            <a:r>
              <a:rPr lang="en-US" sz="3200" dirty="0"/>
              <a:t> </a:t>
            </a:r>
            <a:r>
              <a:rPr lang="en-US" sz="3200" dirty="0" err="1"/>
              <a:t>agrár-erdészeti</a:t>
            </a:r>
            <a:r>
              <a:rPr lang="en-US" sz="3200" dirty="0"/>
              <a:t> </a:t>
            </a:r>
            <a:r>
              <a:rPr lang="en-US" sz="3200" dirty="0" err="1"/>
              <a:t>rendszerek</a:t>
            </a:r>
            <a:r>
              <a:rPr lang="en-US" sz="3200" dirty="0"/>
              <a:t> </a:t>
            </a:r>
            <a:endParaRPr lang="hu-HU" sz="32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9352877" y="6324078"/>
            <a:ext cx="2743200" cy="365125"/>
          </a:xfrm>
        </p:spPr>
        <p:txBody>
          <a:bodyPr/>
          <a:lstStyle/>
          <a:p>
            <a:fld id="{A0B9FB42-16BF-4E70-B928-54CDC108B7C4}" type="slidenum">
              <a:rPr lang="hu-HU" sz="2000" smtClean="0"/>
              <a:pPr/>
              <a:t>28</a:t>
            </a:fld>
            <a:endParaRPr lang="hu-HU" sz="2000" dirty="0"/>
          </a:p>
        </p:txBody>
      </p:sp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314960" y="1087120"/>
            <a:ext cx="11632386" cy="536684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>
                <a:solidFill>
                  <a:srgbClr val="FF0000"/>
                </a:solidFill>
              </a:rPr>
              <a:t>ÚJ: támogatható terület marad az agrár-erdészeti rendszer által elfoglalt, </a:t>
            </a:r>
            <a:r>
              <a:rPr lang="hu-HU" sz="2400" b="1" dirty="0" err="1">
                <a:solidFill>
                  <a:srgbClr val="FF0000"/>
                </a:solidFill>
              </a:rPr>
              <a:t>mgi</a:t>
            </a:r>
            <a:r>
              <a:rPr lang="hu-HU" sz="2400" b="1" dirty="0">
                <a:solidFill>
                  <a:srgbClr val="FF0000"/>
                </a:solidFill>
              </a:rPr>
              <a:t> művelésben álló terület is</a:t>
            </a: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/>
              <a:t>(2115/2021/EU rendelet)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 err="1">
                <a:solidFill>
                  <a:schemeClr val="accent4">
                    <a:lumMod val="75000"/>
                  </a:schemeClr>
                </a:solidFill>
              </a:rPr>
              <a:t>Agro</a:t>
            </a:r>
            <a:r>
              <a:rPr lang="hu-HU" sz="2400" b="1" dirty="0">
                <a:solidFill>
                  <a:schemeClr val="accent4">
                    <a:lumMod val="75000"/>
                  </a:schemeClr>
                </a:solidFill>
              </a:rPr>
              <a:t>-ökológiai nem termelő beruházások között kell keresni !!!!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RD21 /</a:t>
            </a:r>
            <a:r>
              <a:rPr lang="hu-HU" sz="2400" b="1" dirty="0" err="1"/>
              <a:t>Ba-Bc</a:t>
            </a:r>
            <a:r>
              <a:rPr lang="hu-HU" sz="2400" b="1" dirty="0"/>
              <a:t>: </a:t>
            </a:r>
            <a:r>
              <a:rPr lang="hu-HU" sz="2400" dirty="0"/>
              <a:t>létesítés (környezeti/klíma célú nem termelő beruházás)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/>
              <a:t>RD22/ </a:t>
            </a:r>
            <a:r>
              <a:rPr lang="hu-HU" sz="2400" b="1" dirty="0" err="1"/>
              <a:t>Ba-Bc</a:t>
            </a:r>
            <a:r>
              <a:rPr lang="hu-HU" sz="2400" b="1" dirty="0"/>
              <a:t>:</a:t>
            </a:r>
            <a:r>
              <a:rPr lang="hu-HU" sz="2400" dirty="0"/>
              <a:t> 7 évig ápolás és jövedelempótlás (környezeti/klíma célú kötelezettség vállalás)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u="sng" dirty="0"/>
              <a:t>Kínálat: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a) Mezővédő fasor: 10 méter, 1 sor fa, </a:t>
            </a:r>
            <a:r>
              <a:rPr lang="hu-HU" sz="2400" dirty="0" err="1"/>
              <a:t>max</a:t>
            </a:r>
            <a:r>
              <a:rPr lang="hu-HU" sz="2400" dirty="0"/>
              <a:t>. 35 db/ha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b) Mezővédő erdősáv: 26 méter, 5 sor fa+ 2 sor cserje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c) Gyep fával: maximum  100 db/ha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dirty="0"/>
              <a:t>Mindkét beavatkozásban minden elem egységköltség alapú, lesz!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>
                <a:solidFill>
                  <a:srgbClr val="FF0000"/>
                </a:solidFill>
              </a:rPr>
              <a:t>Járjunk jó példával elől, ezzel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2400" b="1" dirty="0">
                <a:solidFill>
                  <a:srgbClr val="FF0000"/>
                </a:solidFill>
              </a:rPr>
              <a:t>segítsünk a mezőgazdászoknak visszatanulni a fák áldásait a mezőkön!!!</a:t>
            </a:r>
          </a:p>
        </p:txBody>
      </p:sp>
      <p:pic>
        <p:nvPicPr>
          <p:cNvPr id="7" name="Ábra 6" descr="Hegyvidék egyszínű kitöltéssel">
            <a:extLst>
              <a:ext uri="{FF2B5EF4-FFF2-40B4-BE49-F238E27FC236}">
                <a16:creationId xmlns:a16="http://schemas.microsoft.com/office/drawing/2014/main" id="{3A9CECCB-C518-AD91-109A-15EAC8405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2560" y="3576320"/>
            <a:ext cx="2419004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5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Dia számának helye 1">
            <a:extLst>
              <a:ext uri="{FF2B5EF4-FFF2-40B4-BE49-F238E27FC236}">
                <a16:creationId xmlns:a16="http://schemas.microsoft.com/office/drawing/2014/main" id="{239F2EF3-4760-6650-D8AD-A69574C6E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0B9FB42-16BF-4E70-B928-54CDC108B7C4}" type="slidenum">
              <a:rPr lang="hu-HU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hu-HU">
              <a:solidFill>
                <a:srgbClr val="FFFFFF"/>
              </a:solidFill>
            </a:endParaRPr>
          </a:p>
        </p:txBody>
      </p:sp>
      <p:pic>
        <p:nvPicPr>
          <p:cNvPr id="5" name="Tartalom hely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" b="23130"/>
          <a:stretch/>
        </p:blipFill>
        <p:spPr>
          <a:xfrm>
            <a:off x="539577" y="379199"/>
            <a:ext cx="11174627" cy="613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58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3</a:t>
            </a:fld>
            <a:endParaRPr lang="hu-HU" dirty="0"/>
          </a:p>
        </p:txBody>
      </p:sp>
      <p:sp>
        <p:nvSpPr>
          <p:cNvPr id="7" name="Tartalom helye 2"/>
          <p:cNvSpPr>
            <a:spLocks noGrp="1"/>
          </p:cNvSpPr>
          <p:nvPr/>
        </p:nvSpPr>
        <p:spPr>
          <a:xfrm>
            <a:off x="380088" y="955040"/>
            <a:ext cx="11563927" cy="557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400" b="1" u="sng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b="1" u="sng" dirty="0">
                <a:latin typeface="+mn-lt"/>
              </a:rPr>
              <a:t>Új nevezéktan</a:t>
            </a:r>
            <a:r>
              <a:rPr lang="hu-HU" sz="2400" b="1" u="sng" dirty="0">
                <a:latin typeface="+mn-lt"/>
              </a:rPr>
              <a:t>: 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000" dirty="0">
                <a:latin typeface="+mn-lt"/>
              </a:rPr>
              <a:t>Jogcímek helyett beavatkozások 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000" dirty="0">
                <a:latin typeface="+mn-lt"/>
              </a:rPr>
              <a:t>Nevesített erdő-beavatkozások helyett közös kategóriák (pl. „beruházás”, „együttműködés”)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endParaRPr lang="hu-HU" sz="2000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b="1" u="sng" dirty="0">
                <a:latin typeface="+mn-lt"/>
              </a:rPr>
              <a:t>Eredményességi szemlélet (EU keret-rendelet)</a:t>
            </a:r>
            <a:r>
              <a:rPr lang="hu-HU" sz="2000" dirty="0">
                <a:latin typeface="+mn-lt"/>
              </a:rPr>
              <a:t>: 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dirty="0">
                <a:latin typeface="+mn-lt"/>
              </a:rPr>
              <a:t>Nem az a fontos, hogy magán vagy állami csinálja, hanem, hogy megcsinálja (= EU célokhoz hozzájárulás)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dirty="0">
                <a:latin typeface="+mn-lt"/>
              </a:rPr>
              <a:t>Ugyanazért az eredményért ugyanaz a támogatás jár.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000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b="1" u="sng" dirty="0">
                <a:latin typeface="+mn-lt"/>
              </a:rPr>
              <a:t>Egységköltség kalkuláció: 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dirty="0">
                <a:latin typeface="+mn-lt"/>
              </a:rPr>
              <a:t>A SOE ERTI készítette (2004 óta elfogadja az EU Bizottság, mint független és hozzáértő szervezet)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dirty="0">
                <a:latin typeface="+mn-lt"/>
              </a:rPr>
              <a:t>2018 - 2021. évi adatok alapul vételével készült, 365 Ft/euro árfolyamon (frissebb adat alapon módosítható)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000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b="1" u="sng" dirty="0">
                <a:latin typeface="+mn-lt"/>
              </a:rPr>
              <a:t>Szakirányítók szempontjából: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dirty="0">
                <a:latin typeface="+mn-lt"/>
              </a:rPr>
              <a:t>Minden esetben külön megjelenítésre került a szakirányítás, illetve a gazdálkodási naplózás költsége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400" b="1" u="sng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400" dirty="0">
              <a:latin typeface="+mn-lt"/>
            </a:endParaRP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endParaRPr lang="hu-HU" sz="2400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400" dirty="0">
              <a:latin typeface="+mn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6327" y="406400"/>
            <a:ext cx="9383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Erdőgazdálkodás a KAP Stratégiában  </a:t>
            </a:r>
          </a:p>
        </p:txBody>
      </p:sp>
    </p:spTree>
    <p:extLst>
      <p:ext uri="{BB962C8B-B14F-4D97-AF65-F5344CB8AC3E}">
        <p14:creationId xmlns:p14="http://schemas.microsoft.com/office/powerpoint/2010/main" val="7038197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50693"/>
          </a:xfrm>
        </p:spPr>
        <p:txBody>
          <a:bodyPr>
            <a:normAutofit/>
          </a:bodyPr>
          <a:lstStyle/>
          <a:p>
            <a:r>
              <a:rPr lang="hu-HU" sz="3200" dirty="0"/>
              <a:t>      További feladatok – dióhéjban 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9352877" y="6324078"/>
            <a:ext cx="2743200" cy="365125"/>
          </a:xfrm>
        </p:spPr>
        <p:txBody>
          <a:bodyPr/>
          <a:lstStyle/>
          <a:p>
            <a:fld id="{A0B9FB42-16BF-4E70-B928-54CDC108B7C4}" type="slidenum">
              <a:rPr lang="hu-HU" sz="2000" smtClean="0"/>
              <a:pPr/>
              <a:t>30</a:t>
            </a:fld>
            <a:endParaRPr lang="hu-HU" sz="2000" dirty="0"/>
          </a:p>
        </p:txBody>
      </p:sp>
      <p:sp>
        <p:nvSpPr>
          <p:cNvPr id="8" name="Tartalom helye 2"/>
          <p:cNvSpPr>
            <a:spLocks noGrp="1"/>
          </p:cNvSpPr>
          <p:nvPr>
            <p:ph idx="1"/>
          </p:nvPr>
        </p:nvSpPr>
        <p:spPr>
          <a:xfrm>
            <a:off x="314960" y="1087120"/>
            <a:ext cx="11632386" cy="536684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Felhívások előkészítése: AM szakpol</a:t>
            </a:r>
            <a:r>
              <a:rPr lang="hu-HU" sz="2400" dirty="0">
                <a:latin typeface="Palatino Linotype" panose="02040502050505030304"/>
              </a:rPr>
              <a:t>itika, </a:t>
            </a:r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 IH, MÁK, Korm. Hiv., NFK, NAK, stb.</a:t>
            </a:r>
          </a:p>
          <a:p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Útmutatók és segédletek készítése (mezővédő fasorhoz és erdősávhoz is!)</a:t>
            </a:r>
          </a:p>
          <a:p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Újdonságokhoz képzési anyagok készítése, képzők képzése</a:t>
            </a:r>
          </a:p>
          <a:p>
            <a:r>
              <a:rPr lang="hu-HU" sz="2400" dirty="0">
                <a:latin typeface="Palatino Linotype" panose="02040502050505030304"/>
              </a:rPr>
              <a:t>Teljesen új:</a:t>
            </a:r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 vállalkozás-indítási képzés és mentorálás kialakítása</a:t>
            </a:r>
          </a:p>
          <a:p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Egységes alkalmazásra felkészülés: Szakpolitika - IH – MÁK – KH – NFK - NAK.</a:t>
            </a:r>
          </a:p>
          <a:p>
            <a:pPr lvl="0">
              <a:buClrTx/>
            </a:pPr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Végrehajtási intézményrendszerben szerepvállalás újratárgyalása: </a:t>
            </a:r>
          </a:p>
          <a:p>
            <a:pPr marL="0" lvl="0" indent="0">
              <a:buClrTx/>
              <a:buNone/>
            </a:pPr>
            <a:r>
              <a:rPr lang="hu-HU" sz="2400" dirty="0">
                <a:latin typeface="Palatino Linotype" panose="02040502050505030304"/>
              </a:rPr>
              <a:t>   </a:t>
            </a:r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- delegált feladatok, létszám, finanszírozás, hatékony számonkérés….</a:t>
            </a:r>
          </a:p>
          <a:p>
            <a:pPr lvl="0">
              <a:buClrTx/>
            </a:pPr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Faluerdészek szervezetbe integrálása  (NAK) és felkészítése</a:t>
            </a:r>
          </a:p>
          <a:p>
            <a:pPr lvl="0">
              <a:buClrTx/>
            </a:pPr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Informálás – KAP-</a:t>
            </a:r>
            <a:r>
              <a:rPr lang="hu-HU" sz="2400" kern="1200" dirty="0" err="1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ról</a:t>
            </a:r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 és a faluerdészek elérhetőségéről, feladatairól</a:t>
            </a:r>
          </a:p>
          <a:p>
            <a:pPr lvl="0">
              <a:buClrTx/>
            </a:pPr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Együttműködési projektek előkészítése:</a:t>
            </a:r>
          </a:p>
          <a:p>
            <a:pPr marL="342900" lvl="0" indent="-342900">
              <a:buClrTx/>
              <a:buFontTx/>
              <a:buChar char="-"/>
            </a:pPr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Erdőtűz-megelőzés, kiemelt EIP projektek,</a:t>
            </a:r>
          </a:p>
          <a:p>
            <a:pPr marL="342900" lvl="0" indent="-342900">
              <a:buClrTx/>
              <a:buFontTx/>
              <a:buChar char="-"/>
            </a:pPr>
            <a:r>
              <a:rPr lang="hu-HU" sz="2400" kern="1200" dirty="0">
                <a:solidFill>
                  <a:schemeClr val="tx1"/>
                </a:solidFill>
                <a:latin typeface="Palatino Linotype" panose="02040502050505030304"/>
                <a:ea typeface="+mn-ea"/>
                <a:cs typeface="+mn-cs"/>
              </a:rPr>
              <a:t>Egyéb: EIP-projektek, minőségtanúsítás (FSC/PEFC), lokális biomassza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u-H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13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Rectangle 4105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Köszönöm megtisztelő figyelmüket!</a:t>
            </a:r>
          </a:p>
        </p:txBody>
      </p:sp>
      <p:cxnSp>
        <p:nvCxnSpPr>
          <p:cNvPr id="4113" name="Straight Connector 4107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4" descr="A képen kültéri, fa látható&#10;&#10;Automatikusan generált leírás">
            <a:extLst>
              <a:ext uri="{FF2B5EF4-FFF2-40B4-BE49-F238E27FC236}">
                <a16:creationId xmlns:a16="http://schemas.microsoft.com/office/drawing/2014/main" id="{6590AAA7-9810-1AF6-6196-9B9995E26B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7" r="-2" b="-2"/>
          <a:stretch/>
        </p:blipFill>
        <p:spPr>
          <a:xfrm rot="5400000">
            <a:off x="-709406" y="1348774"/>
            <a:ext cx="6214534" cy="4160452"/>
          </a:xfrm>
          <a:prstGeom prst="rect">
            <a:avLst/>
          </a:prstGeom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27" r="2" b="14999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0B9FB42-16BF-4E70-B928-54CDC108B7C4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3" name="Szövegdoboz 2"/>
          <p:cNvSpPr txBox="1"/>
          <p:nvPr/>
        </p:nvSpPr>
        <p:spPr>
          <a:xfrm>
            <a:off x="10415751" y="996287"/>
            <a:ext cx="17762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4</a:t>
            </a:fld>
            <a:endParaRPr lang="hu-HU" dirty="0"/>
          </a:p>
        </p:txBody>
      </p:sp>
      <p:sp>
        <p:nvSpPr>
          <p:cNvPr id="7" name="Tartalom helye 2"/>
          <p:cNvSpPr>
            <a:spLocks noGrp="1"/>
          </p:cNvSpPr>
          <p:nvPr/>
        </p:nvSpPr>
        <p:spPr>
          <a:xfrm>
            <a:off x="380088" y="955040"/>
            <a:ext cx="11563927" cy="5577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400" b="1" u="sng" dirty="0">
                <a:latin typeface="+mn-lt"/>
              </a:rPr>
              <a:t>Beavatkozási logika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400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400" dirty="0">
                <a:latin typeface="+mn-lt"/>
              </a:rPr>
              <a:t>Ágazati fejlesztéspolitikai célok: 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400" dirty="0">
                <a:latin typeface="+mn-lt"/>
              </a:rPr>
              <a:t>Több erdő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400" dirty="0">
                <a:latin typeface="+mn-lt"/>
              </a:rPr>
              <a:t>Jobb erdő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400" dirty="0">
                <a:latin typeface="+mn-lt"/>
              </a:rPr>
              <a:t>Versenyképes vállalkozás 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400" b="1" u="sng" dirty="0">
                <a:latin typeface="+mn-lt"/>
              </a:rPr>
              <a:t> 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400" b="1" dirty="0">
                <a:solidFill>
                  <a:srgbClr val="FF0000"/>
                </a:solidFill>
                <a:latin typeface="+mn-lt"/>
              </a:rPr>
              <a:t>Átfogó cél: tudásbővítés, tudásátadás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400" dirty="0">
                <a:solidFill>
                  <a:srgbClr val="FF0000"/>
                </a:solidFill>
                <a:latin typeface="+mn-lt"/>
              </a:rPr>
              <a:t>Eszközei: 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400" dirty="0">
                <a:solidFill>
                  <a:srgbClr val="FF0000"/>
                </a:solidFill>
                <a:latin typeface="+mn-lt"/>
              </a:rPr>
              <a:t>Információ: tájékoztatás, tanácsadás 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400" dirty="0">
                <a:solidFill>
                  <a:srgbClr val="FF0000"/>
                </a:solidFill>
                <a:latin typeface="+mn-lt"/>
              </a:rPr>
              <a:t>Korszerű tudás: képzések, bemutató üzem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400" dirty="0">
                <a:solidFill>
                  <a:srgbClr val="FF0000"/>
                </a:solidFill>
                <a:latin typeface="+mn-lt"/>
              </a:rPr>
              <a:t>Felkészülés a jövőre: innovációs </a:t>
            </a:r>
            <a:r>
              <a:rPr lang="hu-HU" sz="2400" dirty="0" err="1">
                <a:solidFill>
                  <a:srgbClr val="FF0000"/>
                </a:solidFill>
                <a:latin typeface="+mn-lt"/>
              </a:rPr>
              <a:t>együttmáködések</a:t>
            </a:r>
            <a:endParaRPr lang="hu-HU" sz="2400" dirty="0">
              <a:solidFill>
                <a:srgbClr val="FF0000"/>
              </a:solidFill>
              <a:latin typeface="+mn-lt"/>
            </a:endParaRP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endParaRPr lang="hu-HU" sz="2400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400" dirty="0">
              <a:latin typeface="+mn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6327" y="406400"/>
            <a:ext cx="9383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Erdőgazdálkodás a KAP Stratégiában  (1)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5C41C26-DDDA-1149-B53F-6398CC4900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069483"/>
              </p:ext>
            </p:extLst>
          </p:nvPr>
        </p:nvGraphicFramePr>
        <p:xfrm>
          <a:off x="3947160" y="1052731"/>
          <a:ext cx="8244840" cy="5303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1587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9FB42-16BF-4E70-B928-54CDC108B7C4}" type="slidenum">
              <a:rPr lang="hu-HU" smtClean="0"/>
              <a:pPr/>
              <a:t>5</a:t>
            </a:fld>
            <a:endParaRPr lang="hu-HU" dirty="0"/>
          </a:p>
        </p:txBody>
      </p:sp>
      <p:sp>
        <p:nvSpPr>
          <p:cNvPr id="7" name="Tartalom helye 2"/>
          <p:cNvSpPr>
            <a:spLocks noGrp="1"/>
          </p:cNvSpPr>
          <p:nvPr/>
        </p:nvSpPr>
        <p:spPr>
          <a:xfrm>
            <a:off x="380088" y="967671"/>
            <a:ext cx="11563927" cy="55532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endParaRPr lang="hu-HU" sz="2400" b="1" u="sng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400" b="1" u="sng" dirty="0">
                <a:latin typeface="+mn-lt"/>
              </a:rPr>
              <a:t>Erdőgazdálkodásban alkalmazható beavatkozás típusok: 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400" b="1" dirty="0">
                <a:latin typeface="+mn-lt"/>
              </a:rPr>
              <a:t>2115/2021/EU rendelet 69. cikk – vidékfejlesztés (EMVA)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000" dirty="0"/>
              <a:t>a környezetvédelmi, éghajlattal kapcsolatos és egyéb gazdálkodási kötelezettségvállalások;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dirty="0"/>
              <a:t>(RD35, RD36, RD39) 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000" dirty="0"/>
              <a:t>bizonyos kötelező követelményekből eredő terület-specifikus hátrányok;  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dirty="0"/>
              <a:t>(RD 34)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000" dirty="0"/>
              <a:t>beruházások; 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dirty="0"/>
              <a:t>(RD 37, RD 38, RD40, RD11, RD43)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000" dirty="0"/>
              <a:t>a vidéki induló vállalkozások tevékenységének megkezdése (átalány típusú); 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dirty="0"/>
              <a:t>(RD 08/B)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000" dirty="0"/>
              <a:t>együttműködés; 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000" dirty="0"/>
              <a:t>(RD 37, RD51, RD52)</a:t>
            </a: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r>
              <a:rPr lang="hu-HU" sz="2000" dirty="0"/>
              <a:t> az ismeretek cseréje és az információk terjesztése, innováció</a:t>
            </a:r>
            <a:r>
              <a:rPr lang="hu-HU" sz="2400" dirty="0"/>
              <a:t>.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r>
              <a:rPr lang="hu-HU" sz="2400" dirty="0">
                <a:latin typeface="+mn-lt"/>
              </a:rPr>
              <a:t>(RD58, RD59, RD61, RD61)</a:t>
            </a: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400" dirty="0">
              <a:latin typeface="+mn-lt"/>
            </a:endParaRPr>
          </a:p>
          <a:p>
            <a:pPr algn="just">
              <a:spcBef>
                <a:spcPts val="0"/>
              </a:spcBef>
              <a:spcAft>
                <a:spcPts val="200"/>
              </a:spcAft>
              <a:buFontTx/>
              <a:buChar char="-"/>
            </a:pPr>
            <a:endParaRPr lang="hu-HU" sz="2400" dirty="0">
              <a:latin typeface="+mn-lt"/>
            </a:endParaRPr>
          </a:p>
          <a:p>
            <a:pPr marL="0" indent="0" algn="just">
              <a:spcBef>
                <a:spcPts val="0"/>
              </a:spcBef>
              <a:spcAft>
                <a:spcPts val="200"/>
              </a:spcAft>
              <a:buNone/>
            </a:pPr>
            <a:endParaRPr lang="hu-HU" sz="2400" dirty="0">
              <a:latin typeface="+mn-lt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6327" y="406400"/>
            <a:ext cx="9383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Erdőgazdálkodás a KAP Stratégiában</a:t>
            </a:r>
          </a:p>
        </p:txBody>
      </p:sp>
    </p:spTree>
    <p:extLst>
      <p:ext uri="{BB962C8B-B14F-4D97-AF65-F5344CB8AC3E}">
        <p14:creationId xmlns:p14="http://schemas.microsoft.com/office/powerpoint/2010/main" val="141530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1745" y="1173018"/>
            <a:ext cx="11453091" cy="5197302"/>
          </a:xfrm>
        </p:spPr>
        <p:txBody>
          <a:bodyPr>
            <a:normAutofit/>
          </a:bodyPr>
          <a:lstStyle/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b="1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b="1" dirty="0">
                <a:cs typeface="Times New Roman" panose="02020603050405020304" pitchFamily="18" charset="0"/>
              </a:rPr>
              <a:t>RD34: Erdőterületeknek nyújtott </a:t>
            </a:r>
            <a:r>
              <a:rPr lang="hu-HU" sz="2400" b="1" dirty="0" err="1">
                <a:cs typeface="Times New Roman" panose="02020603050405020304" pitchFamily="18" charset="0"/>
              </a:rPr>
              <a:t>Natura</a:t>
            </a:r>
            <a:r>
              <a:rPr lang="hu-HU" sz="2400" b="1" dirty="0">
                <a:cs typeface="Times New Roman" panose="02020603050405020304" pitchFamily="18" charset="0"/>
              </a:rPr>
              <a:t> 2000, </a:t>
            </a:r>
            <a:r>
              <a:rPr lang="hu-HU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továbbá</a:t>
            </a:r>
            <a:r>
              <a:rPr lang="hu-HU" sz="2400" b="1" dirty="0">
                <a:cs typeface="Times New Roman" panose="02020603050405020304" pitchFamily="18" charset="0"/>
              </a:rPr>
              <a:t> </a:t>
            </a:r>
            <a:r>
              <a:rPr lang="hu-HU" sz="2400" b="1" dirty="0">
                <a:solidFill>
                  <a:srgbClr val="EF8D4B"/>
                </a:solidFill>
                <a:cs typeface="Times New Roman" panose="02020603050405020304" pitchFamily="18" charset="0"/>
              </a:rPr>
              <a:t>védett vagy fokozottan védett </a:t>
            </a:r>
            <a:r>
              <a:rPr lang="hu-HU" sz="2400" dirty="0">
                <a:cs typeface="Times New Roman" panose="02020603050405020304" pitchFamily="18" charset="0"/>
              </a:rPr>
              <a:t>erdőrészletek erdőgazdálkodója részére kompenzációs kifizetés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A támogatás rendszere a korábbival megegyező, 33 különböző kompenzációs egységköltség alapú (természetességi kategória, állomány, kor)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A védett és fokozottan védett erdőterületek további kb. 8 000 hektár magánerdő részére  jelentenek jogosultságot (az államiakban nem, mert azt lefedi a „sapka”)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Az egy jogosult részére kifizethető támogatás maximuma (sapka = </a:t>
            </a:r>
            <a:r>
              <a:rPr lang="hu-HU" sz="2400" dirty="0" err="1">
                <a:cs typeface="Times New Roman" panose="02020603050405020304" pitchFamily="18" charset="0"/>
              </a:rPr>
              <a:t>capping</a:t>
            </a:r>
            <a:r>
              <a:rPr lang="hu-HU" sz="2400" dirty="0">
                <a:cs typeface="Times New Roman" panose="02020603050405020304" pitchFamily="18" charset="0"/>
              </a:rPr>
              <a:t>): 500 000 euro/év: ez a </a:t>
            </a:r>
            <a:r>
              <a:rPr lang="hu-HU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magánerdők estében továbbra is 100% kifizetést jelent</a:t>
            </a:r>
            <a:r>
              <a:rPr lang="hu-HU" sz="2400" dirty="0">
                <a:cs typeface="Times New Roman" panose="02020603050405020304" pitchFamily="18" charset="0"/>
              </a:rPr>
              <a:t>, egyes állami gazdálkodók a jogosultság kb. 2–50%-át kaphatják meg (az összes állami Zrt, 5 NPI is). 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000" b="1" dirty="0"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ClrTx/>
              <a:buFontTx/>
              <a:buChar char="-"/>
            </a:pPr>
            <a:endParaRPr lang="hu-HU" sz="2000" b="1" dirty="0"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ClrTx/>
              <a:buFontTx/>
              <a:buChar char="-"/>
            </a:pPr>
            <a:endParaRPr lang="hu-HU" sz="2000" b="1" dirty="0"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ClrTx/>
              <a:buFontTx/>
              <a:buChar char="-"/>
            </a:pPr>
            <a:endParaRPr lang="hu-HU" sz="2000" dirty="0"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ClrTx/>
              <a:buFontTx/>
              <a:buChar char="-"/>
            </a:pPr>
            <a:endParaRPr lang="hu-HU" sz="20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u-HU" sz="2600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220134" y="235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/>
              <a:t>Jobb erdő – klíma és környezeti kihívások kezelése (1)</a:t>
            </a:r>
          </a:p>
        </p:txBody>
      </p:sp>
    </p:spTree>
    <p:extLst>
      <p:ext uri="{BB962C8B-B14F-4D97-AF65-F5344CB8AC3E}">
        <p14:creationId xmlns:p14="http://schemas.microsoft.com/office/powerpoint/2010/main" val="185592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698"/>
    </mc:Choice>
    <mc:Fallback xmlns="">
      <p:transition spd="slow" advClick="0" advTm="7669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1745" y="1173018"/>
            <a:ext cx="11453091" cy="5197302"/>
          </a:xfrm>
        </p:spPr>
        <p:txBody>
          <a:bodyPr>
            <a:normAutofit fontScale="92500" lnSpcReduction="10000"/>
          </a:bodyPr>
          <a:lstStyle/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b="1" dirty="0">
                <a:cs typeface="Times New Roman" panose="02020603050405020304" pitchFamily="18" charset="0"/>
              </a:rPr>
              <a:t>RD 41: Az erdőgazdálkodás környezeti fenntarthatóságát szolgáló beruházások 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(klíma  vagy környezeti célú = nem termelő beruházások)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b="1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200" dirty="0">
                <a:cs typeface="Times New Roman" panose="02020603050405020304" pitchFamily="18" charset="0"/>
              </a:rPr>
              <a:t>A beavatkozás a VP 8.3 (erdőpotenciál károk megelőzése), 8.4 (károsodott erdő-potenciál helyreállítása) és 8.5.1 (erdő környezeti, klíma állapotának javítása) összevonásával </a:t>
            </a:r>
            <a:r>
              <a:rPr lang="hu-HU" sz="22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és kibővítésével </a:t>
            </a:r>
            <a:r>
              <a:rPr lang="hu-HU" sz="2200" dirty="0">
                <a:cs typeface="Times New Roman" panose="02020603050405020304" pitchFamily="18" charset="0"/>
              </a:rPr>
              <a:t>jött létre 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A/ célterület: erdőpotenciál károsodásának megelőzése = VP</a:t>
            </a:r>
          </a:p>
          <a:p>
            <a:pPr marL="0" indent="0" algn="just">
              <a:spcBef>
                <a:spcPts val="0"/>
              </a:spcBef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hu-HU" sz="2400" dirty="0">
                <a:cs typeface="Times New Roman" panose="02020603050405020304" pitchFamily="18" charset="0"/>
              </a:rPr>
              <a:t>B/ célterület: károsodott erdőpotenciál helyreállítása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hu-HU" sz="2400" dirty="0">
                <a:solidFill>
                  <a:srgbClr val="EF8D4B"/>
                </a:solidFill>
                <a:cs typeface="Times New Roman" panose="02020603050405020304" pitchFamily="18" charset="0"/>
              </a:rPr>
              <a:t>Új</a:t>
            </a:r>
            <a:r>
              <a:rPr lang="hu-HU" sz="2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: folyamatban lévő állományban csak pótlás </a:t>
            </a:r>
            <a:r>
              <a:rPr lang="hu-HU" sz="2400" dirty="0">
                <a:cs typeface="Times New Roman" panose="02020603050405020304" pitchFamily="18" charset="0"/>
              </a:rPr>
              <a:t>lesz támogatható (mivel az új vagy felújítás alatti állomány még széles körben támogatás alatt fog állni – RD 39, RD35/2 vagy RD41/C)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C/ célterület: erdőszerkezet-átalakítás vagy javított felújítás 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Legfontosabb újdonság: </a:t>
            </a:r>
            <a:r>
              <a:rPr lang="hu-HU" sz="2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„javított felújítás” is támogatható</a:t>
            </a:r>
            <a:r>
              <a:rPr lang="hu-HU" sz="2400" dirty="0">
                <a:cs typeface="Times New Roman" panose="02020603050405020304" pitchFamily="18" charset="0"/>
              </a:rPr>
              <a:t>: magasabb természetességi kategória elérése nélkül, de meghatározott elegyesség vállalásával. 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Továbbá: </a:t>
            </a:r>
            <a:r>
              <a:rPr lang="hu-HU" sz="2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javított felújításnak és szerkezet-átalakításnak </a:t>
            </a:r>
            <a:r>
              <a:rPr lang="hu-HU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folyamatos változata is lesz (EKV:2a és 2b) 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= végvágás nélküli </a:t>
            </a:r>
            <a:r>
              <a:rPr lang="hu-HU" sz="2400" dirty="0">
                <a:cs typeface="Times New Roman" panose="02020603050405020304" pitchFamily="18" charset="0"/>
              </a:rPr>
              <a:t>javított felújítás vagy szerkezetátalakítás 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000" b="1" dirty="0"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ClrTx/>
              <a:buFontTx/>
              <a:buChar char="-"/>
            </a:pPr>
            <a:endParaRPr lang="hu-HU" sz="2000" b="1" dirty="0"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ClrTx/>
              <a:buFontTx/>
              <a:buChar char="-"/>
            </a:pPr>
            <a:endParaRPr lang="hu-HU" sz="2000" b="1" dirty="0"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ClrTx/>
              <a:buFontTx/>
              <a:buChar char="-"/>
            </a:pPr>
            <a:endParaRPr lang="hu-HU" sz="2000" dirty="0"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0"/>
              </a:spcBef>
              <a:buClrTx/>
              <a:buFontTx/>
              <a:buChar char="-"/>
            </a:pPr>
            <a:endParaRPr lang="hu-HU" sz="20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hu-HU" sz="2600" dirty="0"/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220134" y="235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/>
              <a:t>Jobb erdő – klíma- és környezeti kihívások kezelése (2)</a:t>
            </a:r>
          </a:p>
        </p:txBody>
      </p:sp>
    </p:spTree>
    <p:extLst>
      <p:ext uri="{BB962C8B-B14F-4D97-AF65-F5344CB8AC3E}">
        <p14:creationId xmlns:p14="http://schemas.microsoft.com/office/powerpoint/2010/main" val="3316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6698"/>
    </mc:Choice>
    <mc:Fallback xmlns="">
      <p:transition spd="slow" advClick="0" advTm="7669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9454" y="1089979"/>
            <a:ext cx="11443855" cy="5495547"/>
          </a:xfrm>
        </p:spPr>
        <p:txBody>
          <a:bodyPr>
            <a:noAutofit/>
          </a:bodyPr>
          <a:lstStyle/>
          <a:p>
            <a:pPr marL="457200" lvl="1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hu-HU" dirty="0"/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hu-HU" sz="2400" dirty="0"/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hu-HU" sz="2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hu-HU" sz="2400" b="1" u="sng" dirty="0">
              <a:solidFill>
                <a:srgbClr val="FF0000"/>
              </a:solidFill>
            </a:endParaRP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220134" y="145753"/>
            <a:ext cx="10515600" cy="1191853"/>
          </a:xfrm>
        </p:spPr>
        <p:txBody>
          <a:bodyPr>
            <a:normAutofit/>
          </a:bodyPr>
          <a:lstStyle/>
          <a:p>
            <a:r>
              <a:rPr lang="hu-HU" sz="3600" dirty="0"/>
              <a:t>Jobb erdő – klíma- és környezeti kihívások kezelése (4)</a:t>
            </a:r>
            <a:br>
              <a:rPr lang="hu-HU" sz="3600" dirty="0"/>
            </a:br>
            <a:endParaRPr lang="hu-HU" sz="36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CDD2AC8-1E35-0461-A2AA-97F85B73E78D}"/>
              </a:ext>
            </a:extLst>
          </p:cNvPr>
          <p:cNvSpPr txBox="1"/>
          <p:nvPr/>
        </p:nvSpPr>
        <p:spPr>
          <a:xfrm>
            <a:off x="369454" y="741680"/>
            <a:ext cx="1133651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b="1" dirty="0">
                <a:cs typeface="Times New Roman" panose="02020603050405020304" pitchFamily="18" charset="0"/>
              </a:rPr>
              <a:t>EKV célprogramok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 1/a – Örökerdő üzemmódra történő átállás (10 év)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1/b – Örökerdő üzemmód fenntartása (10 év)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1/c – Faanyag termelést nem szolgáló üzemmódra történő átállás (10 év)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2/a – Folyamatos (végvágás nélküli) szerkezet-átalakítás (5-10 év állománytól függően)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2/b – Folyamatos (végvágás nélküli) javított felújítás (5-10 év állománytól függően)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3 – Idegen honos fajok visszaszorítása (5 éves  - </a:t>
            </a:r>
            <a:r>
              <a:rPr lang="hu-HU" sz="2400" b="1" dirty="0">
                <a:solidFill>
                  <a:srgbClr val="EF8D4B"/>
                </a:solidFill>
                <a:cs typeface="Times New Roman" panose="02020603050405020304" pitchFamily="18" charset="0"/>
              </a:rPr>
              <a:t>új: évenkénti kifizetéssel</a:t>
            </a:r>
            <a:r>
              <a:rPr lang="hu-HU" sz="2400" dirty="0">
                <a:cs typeface="Times New Roman" panose="02020603050405020304" pitchFamily="18" charset="0"/>
              </a:rPr>
              <a:t>) 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4 – Tisztás visszaalakítása (5 éves – </a:t>
            </a:r>
            <a:r>
              <a:rPr lang="hu-HU" sz="2400" b="1" dirty="0">
                <a:solidFill>
                  <a:srgbClr val="EF8D4B"/>
                </a:solidFill>
                <a:cs typeface="Times New Roman" panose="02020603050405020304" pitchFamily="18" charset="0"/>
              </a:rPr>
              <a:t>új: évenkénti kifizetéssel</a:t>
            </a:r>
            <a:r>
              <a:rPr lang="hu-HU" sz="2400" dirty="0">
                <a:cs typeface="Times New Roman" panose="02020603050405020304" pitchFamily="18" charset="0"/>
              </a:rPr>
              <a:t>)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5 – Kézimunka-igényes ápolás  (5 éves)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6 – Kíméletes közelítés (5 éves) – </a:t>
            </a:r>
            <a:r>
              <a:rPr lang="hu-HU" sz="2400" b="1" dirty="0">
                <a:solidFill>
                  <a:srgbClr val="EF8D4B"/>
                </a:solidFill>
                <a:cs typeface="Times New Roman" panose="02020603050405020304" pitchFamily="18" charset="0"/>
              </a:rPr>
              <a:t>ÚJ: tengelyes megoldások NEM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7 – </a:t>
            </a:r>
            <a:r>
              <a:rPr lang="hu-HU" sz="2400" b="1" dirty="0">
                <a:solidFill>
                  <a:srgbClr val="EF8D4B"/>
                </a:solidFill>
                <a:cs typeface="Times New Roman" panose="02020603050405020304" pitchFamily="18" charset="0"/>
              </a:rPr>
              <a:t>ÚJ: Kis léptékű ökoszisztéma szolgáltatások, moduláris (5 éves)</a:t>
            </a:r>
          </a:p>
          <a:p>
            <a:pPr algn="just"/>
            <a:r>
              <a:rPr lang="hu-H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Ezek: 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 </a:t>
            </a:r>
            <a:r>
              <a:rPr lang="hu-HU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</a:t>
            </a:r>
            <a:r>
              <a:rPr lang="hu-H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-élőhelyek megőrzése (pl. kis vízfelület, tanúfák/ biotóp fák, vizes élőhely, gyepfolt, böhöncös egyedek, álló vagy fekvő holt fa, cserje-csoport); 2: odú kihelyezés; 3: makktálca kihelyezés és feltöltés/év;       4: szórvány elegyfák megőrzése; 6: közjóléti infrastruktúra gondozása. </a:t>
            </a:r>
            <a:r>
              <a:rPr lang="hu-HU" sz="18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Más célprogrammal együtt nem igényelhető</a:t>
            </a:r>
            <a:r>
              <a:rPr lang="hu-H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Mindegyikre érvényes</a:t>
            </a:r>
            <a:r>
              <a:rPr lang="hu-HU" sz="2400" dirty="0">
                <a:cs typeface="Times New Roman" panose="02020603050405020304" pitchFamily="18" charset="0"/>
              </a:rPr>
              <a:t>: évenkénti bontásban is meg kell tervezni a vállalást, ezt kell rögzíteni a Gazdálkodási Naplóban, ami az ellenőrzés alapját is képezi (mint az AKG-</a:t>
            </a:r>
            <a:r>
              <a:rPr lang="hu-HU" sz="2400" dirty="0" err="1">
                <a:cs typeface="Times New Roman" panose="02020603050405020304" pitchFamily="18" charset="0"/>
              </a:rPr>
              <a:t>nál</a:t>
            </a:r>
            <a:r>
              <a:rPr lang="hu-HU" sz="2400" dirty="0">
                <a:cs typeface="Times New Roman" panose="02020603050405020304" pitchFamily="18" charset="0"/>
              </a:rPr>
              <a:t>). 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319"/>
    </mc:Choice>
    <mc:Fallback xmlns="">
      <p:transition spd="slow" advClick="0" advTm="3331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9454" y="1089979"/>
            <a:ext cx="11443855" cy="5495547"/>
          </a:xfrm>
        </p:spPr>
        <p:txBody>
          <a:bodyPr>
            <a:noAutofit/>
          </a:bodyPr>
          <a:lstStyle/>
          <a:p>
            <a:pPr marL="457200" lvl="1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hu-HU" dirty="0"/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hu-HU" sz="2400" dirty="0"/>
          </a:p>
          <a:p>
            <a:pPr lvl="1" algn="just">
              <a:lnSpc>
                <a:spcPct val="100000"/>
              </a:lnSpc>
              <a:spcBef>
                <a:spcPts val="0"/>
              </a:spcBef>
            </a:pPr>
            <a:endParaRPr lang="hu-HU" dirty="0"/>
          </a:p>
          <a:p>
            <a:pPr lvl="0" algn="just">
              <a:lnSpc>
                <a:spcPct val="100000"/>
              </a:lnSpc>
              <a:spcBef>
                <a:spcPts val="0"/>
              </a:spcBef>
            </a:pPr>
            <a:endParaRPr lang="hu-HU" sz="24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hu-HU" sz="2400" b="1" u="sng" dirty="0">
              <a:solidFill>
                <a:srgbClr val="FF0000"/>
              </a:solidFill>
            </a:endParaRP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220134" y="157018"/>
            <a:ext cx="10515600" cy="1191853"/>
          </a:xfrm>
        </p:spPr>
        <p:txBody>
          <a:bodyPr>
            <a:normAutofit/>
          </a:bodyPr>
          <a:lstStyle/>
          <a:p>
            <a:r>
              <a:rPr lang="hu-HU" sz="3600" dirty="0"/>
              <a:t>Jobb erdő – klíma- és környezeti kihívások kezelése (5)</a:t>
            </a:r>
            <a:br>
              <a:rPr lang="hu-HU" sz="3600" dirty="0"/>
            </a:br>
            <a:endParaRPr lang="hu-HU" sz="36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DCDD2AC8-1E35-0461-A2AA-97F85B73E78D}"/>
              </a:ext>
            </a:extLst>
          </p:cNvPr>
          <p:cNvSpPr txBox="1"/>
          <p:nvPr/>
        </p:nvSpPr>
        <p:spPr>
          <a:xfrm>
            <a:off x="369454" y="345440"/>
            <a:ext cx="11182466" cy="932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 </a:t>
            </a:r>
            <a:r>
              <a:rPr lang="hu-HU" sz="2400" b="1" dirty="0">
                <a:cs typeface="Times New Roman" panose="02020603050405020304" pitchFamily="18" charset="0"/>
              </a:rPr>
              <a:t>RD 36: Erdő-genetikai több éves kötelezettségvállalások</a:t>
            </a:r>
            <a:r>
              <a:rPr lang="hu-HU" sz="2400" dirty="0">
                <a:cs typeface="Times New Roman" panose="02020603050405020304" pitchFamily="18" charset="0"/>
              </a:rPr>
              <a:t>: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cs typeface="Times New Roman" panose="02020603050405020304" pitchFamily="18" charset="0"/>
              </a:rPr>
              <a:t>Egyértelműsítésre került, hogy 2x2 féle vállalás tehető, minden esetben 7 éves vállalás.</a:t>
            </a:r>
          </a:p>
          <a:p>
            <a:pPr marL="0" lvl="0" indent="0" algn="just">
              <a:spcBef>
                <a:spcPts val="0"/>
              </a:spcBef>
              <a:buClrTx/>
              <a:buNone/>
            </a:pPr>
            <a:r>
              <a:rPr lang="hu-HU" sz="2400" dirty="0">
                <a:solidFill>
                  <a:srgbClr val="EF8D4B"/>
                </a:solidFill>
                <a:cs typeface="Times New Roman" panose="02020603050405020304" pitchFamily="18" charset="0"/>
              </a:rPr>
              <a:t>Gazdálkodási naplózás itt is kötelező lesz – évenként. </a:t>
            </a:r>
          </a:p>
          <a:p>
            <a:pPr lvl="0" algn="just">
              <a:spcBef>
                <a:spcPts val="0"/>
              </a:spcBef>
              <a:buClrTx/>
            </a:pPr>
            <a:r>
              <a:rPr lang="hu-HU" sz="2400" dirty="0">
                <a:cs typeface="Times New Roman" panose="02020603050405020304" pitchFamily="18" charset="0"/>
              </a:rPr>
              <a:t>1/ In situ (génkészlet megőrzés természetes élőhelyén) </a:t>
            </a:r>
          </a:p>
          <a:p>
            <a:pPr lvl="0" algn="just">
              <a:spcBef>
                <a:spcPts val="0"/>
              </a:spcBef>
              <a:buClrTx/>
            </a:pPr>
            <a:r>
              <a:rPr lang="hu-HU" sz="2400" dirty="0">
                <a:cs typeface="Times New Roman" panose="02020603050405020304" pitchFamily="18" charset="0"/>
              </a:rPr>
              <a:t>a) új létesítés és fenntartása, </a:t>
            </a:r>
          </a:p>
          <a:p>
            <a:pPr lvl="0" algn="just">
              <a:spcBef>
                <a:spcPts val="0"/>
              </a:spcBef>
              <a:buClrTx/>
            </a:pPr>
            <a:r>
              <a:rPr lang="hu-HU" sz="2400" dirty="0">
                <a:cs typeface="Times New Roman" panose="02020603050405020304" pitchFamily="18" charset="0"/>
              </a:rPr>
              <a:t>b) meglévő állomány fenntartása, ápolása</a:t>
            </a:r>
          </a:p>
          <a:p>
            <a:pPr lvl="0" algn="just">
              <a:spcBef>
                <a:spcPts val="0"/>
              </a:spcBef>
              <a:buClrTx/>
            </a:pPr>
            <a:r>
              <a:rPr lang="hu-HU" sz="2400" dirty="0">
                <a:cs typeface="Times New Roman" panose="02020603050405020304" pitchFamily="18" charset="0"/>
              </a:rPr>
              <a:t>Ezek: </a:t>
            </a:r>
          </a:p>
          <a:p>
            <a:pPr marL="342900" lvl="0" indent="-342900" algn="just">
              <a:spcBef>
                <a:spcPts val="0"/>
              </a:spcBef>
              <a:buClrTx/>
              <a:buFontTx/>
              <a:buChar char="-"/>
            </a:pPr>
            <a:r>
              <a:rPr lang="hu-HU" sz="2400" dirty="0">
                <a:cs typeface="Times New Roman" panose="02020603050405020304" pitchFamily="18" charset="0"/>
              </a:rPr>
              <a:t>Erdészeti génrezervátum</a:t>
            </a:r>
          </a:p>
          <a:p>
            <a:pPr lvl="0" algn="just">
              <a:spcBef>
                <a:spcPts val="0"/>
              </a:spcBef>
              <a:buClrTx/>
            </a:pPr>
            <a:r>
              <a:rPr lang="hu-HU" sz="2400" dirty="0">
                <a:cs typeface="Times New Roman" panose="02020603050405020304" pitchFamily="18" charset="0"/>
              </a:rPr>
              <a:t>-   Magtermelésre kijelölt törzsállomány</a:t>
            </a:r>
          </a:p>
          <a:p>
            <a:pPr lvl="0" algn="just">
              <a:spcBef>
                <a:spcPts val="0"/>
              </a:spcBef>
              <a:buClrTx/>
            </a:pPr>
            <a:endParaRPr lang="hu-HU" sz="2400" dirty="0"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  <a:buClrTx/>
            </a:pPr>
            <a:r>
              <a:rPr lang="hu-HU" sz="2400" dirty="0">
                <a:cs typeface="Times New Roman" panose="02020603050405020304" pitchFamily="18" charset="0"/>
              </a:rPr>
              <a:t>2/ Ex situ formák (élőhelyen kívül) </a:t>
            </a:r>
          </a:p>
          <a:p>
            <a:pPr marL="457200" lvl="0" indent="-457200" algn="just">
              <a:spcBef>
                <a:spcPts val="0"/>
              </a:spcBef>
              <a:buClrTx/>
              <a:buAutoNum type="alphaLcParenR"/>
            </a:pPr>
            <a:r>
              <a:rPr lang="hu-HU" sz="2400" dirty="0">
                <a:cs typeface="Times New Roman" panose="02020603050405020304" pitchFamily="18" charset="0"/>
              </a:rPr>
              <a:t>új létesítés és fenntartás, </a:t>
            </a:r>
          </a:p>
          <a:p>
            <a:pPr marL="457200" lvl="0" indent="-457200" algn="just">
              <a:spcBef>
                <a:spcPts val="0"/>
              </a:spcBef>
              <a:buClrTx/>
              <a:buAutoNum type="alphaLcParenR"/>
            </a:pPr>
            <a:r>
              <a:rPr lang="hu-HU" sz="2400" dirty="0">
                <a:cs typeface="Times New Roman" panose="02020603050405020304" pitchFamily="18" charset="0"/>
              </a:rPr>
              <a:t>meglévő fenntartása, ápolása</a:t>
            </a:r>
          </a:p>
          <a:p>
            <a:pPr lvl="0" algn="just">
              <a:spcBef>
                <a:spcPts val="0"/>
              </a:spcBef>
              <a:buClrTx/>
            </a:pPr>
            <a:r>
              <a:rPr lang="hu-HU" sz="2400" dirty="0">
                <a:cs typeface="Times New Roman" panose="02020603050405020304" pitchFamily="18" charset="0"/>
              </a:rPr>
              <a:t>Ezek: </a:t>
            </a:r>
          </a:p>
          <a:p>
            <a:pPr marL="342900" lvl="0" indent="-342900" algn="just">
              <a:spcBef>
                <a:spcPts val="0"/>
              </a:spcBef>
              <a:buClrTx/>
              <a:buFontTx/>
              <a:buChar char="-"/>
            </a:pPr>
            <a:r>
              <a:rPr lang="hu-HU" sz="2400" dirty="0">
                <a:cs typeface="Times New Roman" panose="02020603050405020304" pitchFamily="18" charset="0"/>
              </a:rPr>
              <a:t>Géngyűjtemény, </a:t>
            </a:r>
            <a:r>
              <a:rPr lang="hu-HU" sz="2400" dirty="0" err="1">
                <a:cs typeface="Times New Roman" panose="02020603050405020304" pitchFamily="18" charset="0"/>
              </a:rPr>
              <a:t>juvenilis</a:t>
            </a:r>
            <a:r>
              <a:rPr lang="hu-HU" sz="2400" dirty="0">
                <a:cs typeface="Times New Roman" panose="02020603050405020304" pitchFamily="18" charset="0"/>
              </a:rPr>
              <a:t> </a:t>
            </a:r>
          </a:p>
          <a:p>
            <a:pPr lvl="0" algn="just">
              <a:spcBef>
                <a:spcPts val="0"/>
              </a:spcBef>
              <a:buClrTx/>
            </a:pPr>
            <a:r>
              <a:rPr lang="hu-HU" sz="2400" dirty="0">
                <a:cs typeface="Times New Roman" panose="02020603050405020304" pitchFamily="18" charset="0"/>
              </a:rPr>
              <a:t>(genetikai állomány megőrzése és javítása csemetekertben)</a:t>
            </a:r>
          </a:p>
          <a:p>
            <a:pPr marL="342900" lvl="0" indent="-342900" algn="just">
              <a:spcBef>
                <a:spcPts val="0"/>
              </a:spcBef>
              <a:buClrTx/>
              <a:buFontTx/>
              <a:buChar char="-"/>
            </a:pPr>
            <a:endParaRPr lang="hu-HU" sz="2400" dirty="0"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  <a:buClrTx/>
            </a:pPr>
            <a:endParaRPr lang="hu-HU" sz="2400" dirty="0">
              <a:cs typeface="Times New Roman" panose="02020603050405020304" pitchFamily="18" charset="0"/>
            </a:endParaRPr>
          </a:p>
          <a:p>
            <a:pPr lvl="0" algn="just">
              <a:spcBef>
                <a:spcPts val="0"/>
              </a:spcBef>
              <a:buClrTx/>
            </a:pPr>
            <a:r>
              <a:rPr lang="hu-HU" sz="2400" dirty="0">
                <a:solidFill>
                  <a:schemeClr val="accent4">
                    <a:lumMod val="75000"/>
                  </a:schemeClr>
                </a:solidFill>
                <a:cs typeface="Times New Roman" panose="02020603050405020304" pitchFamily="18" charset="0"/>
              </a:rPr>
              <a:t>Gazdálkodási napló évenkénti vezetése itt is előírás lesz </a:t>
            </a:r>
          </a:p>
          <a:p>
            <a:pPr lvl="0" algn="just">
              <a:spcBef>
                <a:spcPts val="0"/>
              </a:spcBef>
              <a:buClrTx/>
            </a:pPr>
            <a:endParaRPr lang="hu-HU" sz="2400" dirty="0">
              <a:solidFill>
                <a:schemeClr val="accent4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  <a:p>
            <a:pPr marL="0" lvl="0" indent="0" algn="just">
              <a:spcBef>
                <a:spcPts val="0"/>
              </a:spcBef>
              <a:buClrTx/>
              <a:buNone/>
            </a:pPr>
            <a:endParaRPr lang="hu-HU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319"/>
    </mc:Choice>
    <mc:Fallback xmlns="">
      <p:transition spd="slow" advClick="0" advTm="33319"/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17958</TotalTime>
  <Words>3385</Words>
  <Application>Microsoft Office PowerPoint</Application>
  <PresentationFormat>Szélesvásznú</PresentationFormat>
  <Paragraphs>422</Paragraphs>
  <Slides>31</Slides>
  <Notes>16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Palatino Linotype</vt:lpstr>
      <vt:lpstr>Times New Roman</vt:lpstr>
      <vt:lpstr>Office-téma</vt:lpstr>
      <vt:lpstr>PowerPoint-bemutató</vt:lpstr>
      <vt:lpstr>   Erdőgazdálkodás a KAP Stratégiai tervben  (2023 – 2027)</vt:lpstr>
      <vt:lpstr>PowerPoint-bemutató</vt:lpstr>
      <vt:lpstr>PowerPoint-bemutató</vt:lpstr>
      <vt:lpstr>PowerPoint-bemutató</vt:lpstr>
      <vt:lpstr>PowerPoint-bemutató</vt:lpstr>
      <vt:lpstr>PowerPoint-bemutató</vt:lpstr>
      <vt:lpstr>Jobb erdő – klíma- és környezeti kihívások kezelése (4) </vt:lpstr>
      <vt:lpstr>Jobb erdő – klíma- és környezeti kihívások kezelése (5) </vt:lpstr>
      <vt:lpstr>Jobb erdő – klíma- és környezeti kihívások kezelése (6) </vt:lpstr>
      <vt:lpstr>PowerPoint-bemutató</vt:lpstr>
      <vt:lpstr>Versenyképesebb erdőgazdálkodás (1)</vt:lpstr>
      <vt:lpstr>Versenyképesebb erdőgazdálkodás (2)</vt:lpstr>
      <vt:lpstr>Versenyképesebb erdőgazdálkodás (3) - csak vidéki térségben</vt:lpstr>
      <vt:lpstr>Versenyképesebb erdőgazdálkodás (4) - csak vidéki térségben</vt:lpstr>
      <vt:lpstr>Versenyképesebb erdőgazdálkodás (5) - csak vidéki térségben</vt:lpstr>
      <vt:lpstr>PowerPoint-bemutató</vt:lpstr>
      <vt:lpstr>PowerPoint-bemutató</vt:lpstr>
      <vt:lpstr>Tudásbővítés és tudásmegosztás (1)  </vt:lpstr>
      <vt:lpstr>Tudásbővítés és tudásmegosztás (1) - AKIS</vt:lpstr>
      <vt:lpstr>Tudásbővítés és tudásmegosztás (2) - AKIS</vt:lpstr>
      <vt:lpstr>Tudásbővítés és tudásmegosztás (3) - AKIS</vt:lpstr>
      <vt:lpstr>Tudásbővítés és tudásmegosztás (4) - AKIS</vt:lpstr>
      <vt:lpstr>PowerPoint-bemutató</vt:lpstr>
      <vt:lpstr> Több erdő </vt:lpstr>
      <vt:lpstr> Több erdő (1)</vt:lpstr>
      <vt:lpstr> Több erdő (2)</vt:lpstr>
      <vt:lpstr>      Környezeti vagy klímavédelmi célú agrár-erdészeti rendszerek </vt:lpstr>
      <vt:lpstr>PowerPoint-bemutató</vt:lpstr>
      <vt:lpstr>      További feladatok – dióhéjban </vt:lpstr>
      <vt:lpstr>Köszönöm megtisztelő figyelmüket!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Juhász Anikó dr.</dc:creator>
  <cp:lastModifiedBy>Krisztina Loncsár</cp:lastModifiedBy>
  <cp:revision>1129</cp:revision>
  <cp:lastPrinted>2020-10-06T08:58:47Z</cp:lastPrinted>
  <dcterms:created xsi:type="dcterms:W3CDTF">2018-02-08T11:39:47Z</dcterms:created>
  <dcterms:modified xsi:type="dcterms:W3CDTF">2022-11-17T14:19:27Z</dcterms:modified>
</cp:coreProperties>
</file>